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3" r:id="rId2"/>
    <p:sldId id="480" r:id="rId3"/>
    <p:sldId id="274" r:id="rId4"/>
    <p:sldId id="276" r:id="rId5"/>
    <p:sldId id="277" r:id="rId6"/>
    <p:sldId id="278" r:id="rId7"/>
    <p:sldId id="257" r:id="rId8"/>
    <p:sldId id="258" r:id="rId9"/>
    <p:sldId id="259" r:id="rId10"/>
    <p:sldId id="268" r:id="rId11"/>
    <p:sldId id="269" r:id="rId12"/>
    <p:sldId id="270" r:id="rId13"/>
    <p:sldId id="271" r:id="rId14"/>
    <p:sldId id="260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1" r:id="rId30"/>
    <p:sldId id="262" r:id="rId31"/>
    <p:sldId id="263" r:id="rId32"/>
    <p:sldId id="481" r:id="rId33"/>
    <p:sldId id="265" r:id="rId34"/>
    <p:sldId id="266" r:id="rId35"/>
    <p:sldId id="267" r:id="rId36"/>
    <p:sldId id="294" r:id="rId37"/>
    <p:sldId id="295" r:id="rId38"/>
    <p:sldId id="297" r:id="rId39"/>
    <p:sldId id="298" r:id="rId40"/>
    <p:sldId id="299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4E4B6-8C0E-4ACF-961A-20A5A8474792}" v="5" dt="2023-06-22T14:10:10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gereyeva, Karlygash" userId="b69fadf7-f455-4cd1-9dce-cc9ba9ec667e" providerId="ADAL" clId="{BD24E4B6-8C0E-4ACF-961A-20A5A8474792}"/>
    <pc:docChg chg="undo custSel modSld">
      <pc:chgData name="Shangereyeva, Karlygash" userId="b69fadf7-f455-4cd1-9dce-cc9ba9ec667e" providerId="ADAL" clId="{BD24E4B6-8C0E-4ACF-961A-20A5A8474792}" dt="2023-06-22T15:21:16.326" v="89" actId="20577"/>
      <pc:docMkLst>
        <pc:docMk/>
      </pc:docMkLst>
      <pc:sldChg chg="addSp modSp">
        <pc:chgData name="Shangereyeva, Karlygash" userId="b69fadf7-f455-4cd1-9dce-cc9ba9ec667e" providerId="ADAL" clId="{BD24E4B6-8C0E-4ACF-961A-20A5A8474792}" dt="2023-06-22T14:08:44.836" v="73"/>
        <pc:sldMkLst>
          <pc:docMk/>
          <pc:sldMk cId="389969285" sldId="257"/>
        </pc:sldMkLst>
        <pc:spChg chg="add mod">
          <ac:chgData name="Shangereyeva, Karlygash" userId="b69fadf7-f455-4cd1-9dce-cc9ba9ec667e" providerId="ADAL" clId="{BD24E4B6-8C0E-4ACF-961A-20A5A8474792}" dt="2023-06-22T14:08:44.836" v="73"/>
          <ac:spMkLst>
            <pc:docMk/>
            <pc:sldMk cId="389969285" sldId="257"/>
            <ac:spMk id="2" creationId="{09C34EAD-9630-AF03-C56E-896B5D74B200}"/>
          </ac:spMkLst>
        </pc:spChg>
      </pc:sldChg>
      <pc:sldChg chg="addSp modSp mod">
        <pc:chgData name="Shangereyeva, Karlygash" userId="b69fadf7-f455-4cd1-9dce-cc9ba9ec667e" providerId="ADAL" clId="{BD24E4B6-8C0E-4ACF-961A-20A5A8474792}" dt="2023-06-22T14:09:34.363" v="84" actId="1076"/>
        <pc:sldMkLst>
          <pc:docMk/>
          <pc:sldMk cId="587378066" sldId="258"/>
        </pc:sldMkLst>
        <pc:spChg chg="add mod">
          <ac:chgData name="Shangereyeva, Karlygash" userId="b69fadf7-f455-4cd1-9dce-cc9ba9ec667e" providerId="ADAL" clId="{BD24E4B6-8C0E-4ACF-961A-20A5A8474792}" dt="2023-06-22T14:09:34.363" v="84" actId="1076"/>
          <ac:spMkLst>
            <pc:docMk/>
            <pc:sldMk cId="587378066" sldId="258"/>
            <ac:spMk id="2" creationId="{2EC53A3E-7864-FFBA-C9F0-536BAFDB47C3}"/>
          </ac:spMkLst>
        </pc:spChg>
        <pc:spChg chg="mod">
          <ac:chgData name="Shangereyeva, Karlygash" userId="b69fadf7-f455-4cd1-9dce-cc9ba9ec667e" providerId="ADAL" clId="{BD24E4B6-8C0E-4ACF-961A-20A5A8474792}" dt="2023-06-22T14:09:28.911" v="83" actId="27636"/>
          <ac:spMkLst>
            <pc:docMk/>
            <pc:sldMk cId="587378066" sldId="258"/>
            <ac:spMk id="448515" creationId="{00000000-0000-0000-0000-000000000000}"/>
          </ac:spMkLst>
        </pc:spChg>
      </pc:sldChg>
      <pc:sldChg chg="addSp modSp">
        <pc:chgData name="Shangereyeva, Karlygash" userId="b69fadf7-f455-4cd1-9dce-cc9ba9ec667e" providerId="ADAL" clId="{BD24E4B6-8C0E-4ACF-961A-20A5A8474792}" dt="2023-06-22T14:10:10.736" v="85"/>
        <pc:sldMkLst>
          <pc:docMk/>
          <pc:sldMk cId="3805993826" sldId="261"/>
        </pc:sldMkLst>
        <pc:spChg chg="add mod">
          <ac:chgData name="Shangereyeva, Karlygash" userId="b69fadf7-f455-4cd1-9dce-cc9ba9ec667e" providerId="ADAL" clId="{BD24E4B6-8C0E-4ACF-961A-20A5A8474792}" dt="2023-06-22T14:10:10.736" v="85"/>
          <ac:spMkLst>
            <pc:docMk/>
            <pc:sldMk cId="3805993826" sldId="261"/>
            <ac:spMk id="2" creationId="{7A441BD0-FC03-8B2D-F036-51C818E2577F}"/>
          </ac:spMkLst>
        </pc:spChg>
      </pc:sldChg>
      <pc:sldChg chg="addSp modSp mod">
        <pc:chgData name="Shangereyeva, Karlygash" userId="b69fadf7-f455-4cd1-9dce-cc9ba9ec667e" providerId="ADAL" clId="{BD24E4B6-8C0E-4ACF-961A-20A5A8474792}" dt="2023-06-22T15:21:16.326" v="89" actId="20577"/>
        <pc:sldMkLst>
          <pc:docMk/>
          <pc:sldMk cId="3697304507" sldId="273"/>
        </pc:sldMkLst>
        <pc:spChg chg="add mod">
          <ac:chgData name="Shangereyeva, Karlygash" userId="b69fadf7-f455-4cd1-9dce-cc9ba9ec667e" providerId="ADAL" clId="{BD24E4B6-8C0E-4ACF-961A-20A5A8474792}" dt="2023-06-22T14:07:59.610" v="72" actId="1076"/>
          <ac:spMkLst>
            <pc:docMk/>
            <pc:sldMk cId="3697304507" sldId="273"/>
            <ac:spMk id="2" creationId="{F103FC17-03A4-51EF-65E6-6BD6383611C2}"/>
          </ac:spMkLst>
        </pc:spChg>
        <pc:spChg chg="mod">
          <ac:chgData name="Shangereyeva, Karlygash" userId="b69fadf7-f455-4cd1-9dce-cc9ba9ec667e" providerId="ADAL" clId="{BD24E4B6-8C0E-4ACF-961A-20A5A8474792}" dt="2023-06-22T15:21:16.326" v="89" actId="20577"/>
          <ac:spMkLst>
            <pc:docMk/>
            <pc:sldMk cId="3697304507" sldId="273"/>
            <ac:spMk id="302083" creationId="{00000000-0000-0000-0000-000000000000}"/>
          </ac:spMkLst>
        </pc:spChg>
      </pc:sldChg>
      <pc:sldChg chg="modSp mod">
        <pc:chgData name="Shangereyeva, Karlygash" userId="b69fadf7-f455-4cd1-9dce-cc9ba9ec667e" providerId="ADAL" clId="{BD24E4B6-8C0E-4ACF-961A-20A5A8474792}" dt="2023-06-22T14:06:19.979" v="0" actId="27636"/>
        <pc:sldMkLst>
          <pc:docMk/>
          <pc:sldMk cId="2159417261" sldId="480"/>
        </pc:sldMkLst>
        <pc:spChg chg="mod">
          <ac:chgData name="Shangereyeva, Karlygash" userId="b69fadf7-f455-4cd1-9dce-cc9ba9ec667e" providerId="ADAL" clId="{BD24E4B6-8C0E-4ACF-961A-20A5A8474792}" dt="2023-06-22T14:06:19.979" v="0" actId="27636"/>
          <ac:spMkLst>
            <pc:docMk/>
            <pc:sldMk cId="2159417261" sldId="4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9EB2-DCC0-44D7-890E-AC7CE6F27E39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E69C-D493-469F-A516-6466BF92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7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08A9-6534-46D0-8DC8-8170524F2C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22E7EFF-2F3E-416A-8FB3-121137BD67BD}" type="slidenum">
              <a:t>4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92D60EE3-06D5-4B8B-B587-A6A5FAC59DE6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4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2C4E3F47-C9D2-4214-8748-2E489E2892AF}" type="slidenum">
              <a:t>5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FFFC2887-8C14-49E4-9913-E75FD8B7F8BB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35D8F84-08A7-4E77-8472-0B4088BB2949}" type="slidenum">
              <a:t>6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EF4A1F33-134F-4115-AE38-D0BD6CBAC662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6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81DBAE8-6EF5-4A95-8BD1-379C71E7C75B}" type="slidenum">
              <a:t>36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AEC08E6C-15D0-4E3F-8597-53FDCB99C070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36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2368479-DEE7-4C99-98F2-8629D640DE0A}" type="slidenum">
              <a:t>37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76CA50D9-3969-4F77-9A99-7BA077F49065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37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2368479-DEE7-4C99-98F2-8629D640DE0A}" type="slidenum">
              <a:t>38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76CA50D9-3969-4F77-9A99-7BA077F49065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38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2368479-DEE7-4C99-98F2-8629D640DE0A}" type="slidenum">
              <a:t>39</a:t>
            </a:fld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3881141" y="8686336"/>
            <a:ext cx="2976827" cy="4575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hangingPunct="0"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fld id="{76CA50D9-3969-4F77-9A99-7BA077F49065}" type="slidenum">
              <a:pPr algn="r" hangingPunct="0">
                <a:tabLst>
                  <a:tab pos="0" algn="l"/>
                  <a:tab pos="393567" algn="l"/>
                  <a:tab pos="787451" algn="l"/>
                  <a:tab pos="1181336" algn="l"/>
                  <a:tab pos="1575219" algn="l"/>
                  <a:tab pos="1969103" algn="l"/>
                  <a:tab pos="2362987" algn="l"/>
                  <a:tab pos="2756871" algn="l"/>
                  <a:tab pos="3150755" algn="l"/>
                  <a:tab pos="3544637" algn="l"/>
                  <a:tab pos="3938522" algn="l"/>
                  <a:tab pos="4332405" algn="l"/>
                  <a:tab pos="4726290" algn="l"/>
                  <a:tab pos="5120173" algn="l"/>
                  <a:tab pos="5514057" algn="l"/>
                  <a:tab pos="5907941" algn="l"/>
                  <a:tab pos="6301825" algn="l"/>
                  <a:tab pos="6695709" algn="l"/>
                  <a:tab pos="7089591" algn="l"/>
                  <a:tab pos="7483476" algn="l"/>
                  <a:tab pos="7877360" algn="l"/>
                </a:tabLst>
              </a:pPr>
              <a:t>39</a:t>
            </a:fld>
            <a:endParaRPr lang="ru-RU" sz="12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685177" y="4343322"/>
            <a:ext cx="5486962" cy="4115180"/>
          </a:xfrm>
        </p:spPr>
        <p:txBody>
          <a:bodyPr anchor="ctr" anchorCtr="0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hyperlink" Target="http://www.cancer.org/cancer/non-hodgkinlymphoma/detailedguide/non-hodgkin-lymphoma-types-of-non-hodgkin-lymphom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2736"/>
            <a:ext cx="9144000" cy="146186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Классическая</a:t>
            </a:r>
            <a:br>
              <a:rPr lang="ru-RU" sz="36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лимфома Ходжкина. Клинико-морфологические характеристики</a:t>
            </a:r>
            <a:endParaRPr lang="en-US" sz="36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780928"/>
            <a:ext cx="7776864" cy="36575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Сатбаева Эльвира Болатовна,</a:t>
            </a:r>
          </a:p>
          <a:p>
            <a:pPr marL="18288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Заведующая Лаборатории ИГХ и МГ диагностики </a:t>
            </a:r>
          </a:p>
          <a:p>
            <a:pPr marL="18288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КГП на ПХВ «Алматинский онкологический центр», </a:t>
            </a:r>
          </a:p>
          <a:p>
            <a:pPr marL="18288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Председатель Правления ОО «СОМА»</a:t>
            </a:r>
          </a:p>
          <a:p>
            <a:pPr marL="18288" indent="0"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8288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29 июня 2023 г.</a:t>
            </a:r>
          </a:p>
          <a:p>
            <a:pPr marL="18288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Павлодар</a:t>
            </a:r>
          </a:p>
          <a:p>
            <a:pPr>
              <a:buFontTx/>
              <a:buNone/>
            </a:pPr>
            <a:endParaRPr lang="ru-RU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VV-MEDMAT-88703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ru-RU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ru-RU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ru-RU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03FC17-03A4-51EF-65E6-6BD6383611C2}"/>
              </a:ext>
            </a:extLst>
          </p:cNvPr>
          <p:cNvSpPr txBox="1"/>
          <p:nvPr/>
        </p:nvSpPr>
        <p:spPr>
          <a:xfrm>
            <a:off x="1547664" y="6335523"/>
            <a:ext cx="6397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Информация </a:t>
            </a:r>
            <a:r>
              <a:rPr lang="kk-KZ" dirty="0" err="1"/>
              <a:t>для</a:t>
            </a:r>
            <a:r>
              <a:rPr lang="kk-KZ" dirty="0"/>
              <a:t> </a:t>
            </a:r>
            <a:r>
              <a:rPr lang="kk-KZ" dirty="0" err="1"/>
              <a:t>специалистов</a:t>
            </a:r>
            <a:r>
              <a:rPr lang="kk-KZ" dirty="0"/>
              <a:t> </a:t>
            </a:r>
            <a:r>
              <a:rPr lang="kk-KZ" dirty="0" err="1"/>
              <a:t>здравоохранения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6973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250824" y="-76200"/>
            <a:ext cx="8857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«Диагностические» клетки</a:t>
            </a:r>
          </a:p>
        </p:txBody>
      </p:sp>
      <p:pic>
        <p:nvPicPr>
          <p:cNvPr id="479238" name="Picture 6" descr="rs_mumi_80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47980" cy="58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4971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250824" y="-76200"/>
            <a:ext cx="8640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Лакунарная клетка</a:t>
            </a:r>
          </a:p>
        </p:txBody>
      </p:sp>
      <p:pic>
        <p:nvPicPr>
          <p:cNvPr id="484357" name="Picture 5" descr="lacun_80_1_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75"/>
            <a:ext cx="7991996" cy="59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24850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250824" y="-76200"/>
            <a:ext cx="8785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Плеоморфные клетки</a:t>
            </a:r>
          </a:p>
        </p:txBody>
      </p:sp>
      <p:pic>
        <p:nvPicPr>
          <p:cNvPr id="482309" name="Picture 5" descr="pleo_80_1_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" y="508575"/>
            <a:ext cx="7991996" cy="59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00067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250824" y="-76200"/>
            <a:ext cx="8713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Мумифицированная клетка</a:t>
            </a:r>
          </a:p>
        </p:txBody>
      </p:sp>
      <p:pic>
        <p:nvPicPr>
          <p:cNvPr id="483333" name="Picture 5" descr="mumi_80_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75"/>
            <a:ext cx="7775972" cy="58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89929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55632" cy="5319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Классическая лимфома Ходжкина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3636" name="Picture 4" descr="cd30_50_f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2" y="601312"/>
            <a:ext cx="7777582" cy="58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467544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CD3</a:t>
            </a:r>
            <a:r>
              <a:rPr lang="ru-RU" sz="3600" dirty="0">
                <a:solidFill>
                  <a:schemeClr val="bg1"/>
                </a:solidFill>
              </a:rPr>
              <a:t>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1342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962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большим количеством лимфоцитов</a:t>
            </a:r>
          </a:p>
        </p:txBody>
      </p:sp>
      <p:pic>
        <p:nvPicPr>
          <p:cNvPr id="485381" name="Picture 5" descr="б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16824" cy="52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742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2105"/>
            <a:ext cx="76962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большим количеством лимфоцитов</a:t>
            </a:r>
            <a:endParaRPr lang="ru-RU" sz="2800" dirty="0">
              <a:solidFill>
                <a:srgbClr val="C60000"/>
              </a:solidFill>
            </a:endParaRPr>
          </a:p>
        </p:txBody>
      </p:sp>
      <p:pic>
        <p:nvPicPr>
          <p:cNvPr id="490500" name="Picture 4" descr="бкл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" y="1046696"/>
            <a:ext cx="7344708" cy="55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</a:t>
            </a:r>
            <a:r>
              <a:rPr lang="ru-RU" sz="3600">
                <a:solidFill>
                  <a:schemeClr val="bg1"/>
                </a:solidFill>
              </a:rPr>
              <a:t>15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82655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04800"/>
            <a:ext cx="8083624" cy="67592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большим количеством лимфоцитов</a:t>
            </a:r>
          </a:p>
        </p:txBody>
      </p:sp>
      <p:pic>
        <p:nvPicPr>
          <p:cNvPr id="486405" name="Picture 5" descr="бкл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2" y="980728"/>
            <a:ext cx="7801122" cy="55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CD3</a:t>
            </a:r>
            <a:r>
              <a:rPr lang="ru-RU" sz="3600">
                <a:solidFill>
                  <a:schemeClr val="bg1"/>
                </a:solidFill>
              </a:rPr>
              <a:t>0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93317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04800"/>
            <a:ext cx="7867600" cy="60392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нодулярным склерозом</a:t>
            </a:r>
          </a:p>
        </p:txBody>
      </p:sp>
      <p:pic>
        <p:nvPicPr>
          <p:cNvPr id="487429" name="Picture 5" descr="н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418"/>
            <a:ext cx="7940274" cy="5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3875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04800"/>
            <a:ext cx="7939608" cy="67592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нодулярным склерозом</a:t>
            </a:r>
          </a:p>
        </p:txBody>
      </p:sp>
      <p:pic>
        <p:nvPicPr>
          <p:cNvPr id="451588" name="Picture 4" descr="he100_1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8967"/>
            <a:ext cx="7425729" cy="55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4742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165428" y="1375586"/>
            <a:ext cx="2385656" cy="2769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/>
              <a:t>Конфликт интересов</a:t>
            </a:r>
            <a:endParaRPr lang="en-GB" sz="1800" b="1" dirty="0">
              <a:latin typeface="Abadi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621" y="2373705"/>
            <a:ext cx="6970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Участвую в научных и образовательных мероприятиях, организованных компаниями:</a:t>
            </a:r>
          </a:p>
          <a:p>
            <a:r>
              <a:rPr lang="ru-RU" sz="1200" b="1" dirty="0"/>
              <a:t>1. </a:t>
            </a:r>
            <a:r>
              <a:rPr lang="ru-RU" sz="1200" b="1" dirty="0" err="1"/>
              <a:t>Такеда</a:t>
            </a:r>
            <a:endParaRPr lang="ru-RU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772500" y="5572668"/>
            <a:ext cx="49510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dirty="0"/>
              <a:t>настоящий доклад представлен при поддержке компании ТОО "</a:t>
            </a:r>
            <a:r>
              <a:rPr lang="ru-RU" sz="675" dirty="0" err="1"/>
              <a:t>Такеда</a:t>
            </a:r>
            <a:r>
              <a:rPr lang="ru-RU" sz="675" dirty="0"/>
              <a:t> Казахстан"</a:t>
            </a:r>
          </a:p>
          <a:p>
            <a:r>
              <a:rPr lang="ru-RU" sz="675" dirty="0"/>
              <a:t> (050040, г Алматы, </a:t>
            </a:r>
            <a:r>
              <a:rPr lang="ru-RU" sz="675" dirty="0" err="1"/>
              <a:t>ул.Шашкина</a:t>
            </a:r>
            <a:r>
              <a:rPr lang="ru-RU" sz="675" dirty="0"/>
              <a:t> 44, тел 2444004) срок действия материала 1 месяц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247F2A4-0E42-4F78-B801-E615517B12C6}"/>
              </a:ext>
            </a:extLst>
          </p:cNvPr>
          <p:cNvCxnSpPr>
            <a:cxnSpLocks/>
          </p:cNvCxnSpPr>
          <p:nvPr/>
        </p:nvCxnSpPr>
        <p:spPr>
          <a:xfrm>
            <a:off x="772500" y="3861048"/>
            <a:ext cx="6175765" cy="0"/>
          </a:xfrm>
          <a:prstGeom prst="line">
            <a:avLst/>
          </a:prstGeom>
          <a:ln w="12700">
            <a:solidFill>
              <a:schemeClr val="accent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1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8011616" cy="93610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нодулярным склерозом</a:t>
            </a:r>
          </a:p>
        </p:txBody>
      </p:sp>
      <p:pic>
        <p:nvPicPr>
          <p:cNvPr id="491525" name="Picture 5" descr="нс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344816" cy="55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49424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0"/>
            <a:ext cx="76962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смешанно-клеточный вариант</a:t>
            </a:r>
            <a:endParaRPr lang="ru-RU" sz="3200" dirty="0">
              <a:solidFill>
                <a:srgbClr val="C60000"/>
              </a:solidFill>
            </a:endParaRPr>
          </a:p>
        </p:txBody>
      </p:sp>
      <p:pic>
        <p:nvPicPr>
          <p:cNvPr id="488453" name="Picture 5" descr="ск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1" y="1053170"/>
            <a:ext cx="7632435" cy="5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41183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04800"/>
            <a:ext cx="8155632" cy="5319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смешанно-клеточный вариант</a:t>
            </a:r>
          </a:p>
        </p:txBody>
      </p:sp>
      <p:pic>
        <p:nvPicPr>
          <p:cNvPr id="453636" name="Picture 4" descr="cd30_50_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5390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CD3</a:t>
            </a:r>
            <a:r>
              <a:rPr lang="ru-RU" sz="3600">
                <a:solidFill>
                  <a:schemeClr val="bg1"/>
                </a:solidFill>
              </a:rPr>
              <a:t>0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0" y="6550025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16557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728"/>
            <a:ext cx="8136904" cy="80298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смешанно-клеточный вариант</a:t>
            </a:r>
            <a:endParaRPr lang="ru-RU" sz="3200" dirty="0">
              <a:solidFill>
                <a:srgbClr val="C60000"/>
              </a:solidFill>
            </a:endParaRPr>
          </a:p>
        </p:txBody>
      </p:sp>
      <p:pic>
        <p:nvPicPr>
          <p:cNvPr id="493572" name="Picture 4" descr="скв_сд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9" y="836712"/>
            <a:ext cx="8065333" cy="57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</a:t>
            </a:r>
            <a:r>
              <a:rPr lang="ru-RU" sz="3600">
                <a:solidFill>
                  <a:schemeClr val="bg1"/>
                </a:solidFill>
              </a:rPr>
              <a:t>15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04642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696200" cy="7920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смешанно-клеточный вариант</a:t>
            </a:r>
            <a:endParaRPr lang="ru-RU" sz="3200" dirty="0">
              <a:solidFill>
                <a:srgbClr val="C60000"/>
              </a:solidFill>
            </a:endParaRPr>
          </a:p>
        </p:txBody>
      </p:sp>
      <p:pic>
        <p:nvPicPr>
          <p:cNvPr id="494596" name="Picture 4" descr="скв_л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1251"/>
            <a:ext cx="7560840" cy="5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1295400" y="5908675"/>
            <a:ext cx="10985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LCA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61670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5102"/>
            <a:ext cx="7696200" cy="95562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смешанно-клеточный вариант</a:t>
            </a:r>
            <a:endParaRPr lang="ru-RU" sz="3200">
              <a:solidFill>
                <a:srgbClr val="C60000"/>
              </a:solidFill>
            </a:endParaRPr>
          </a:p>
        </p:txBody>
      </p:sp>
      <p:pic>
        <p:nvPicPr>
          <p:cNvPr id="495620" name="Picture 4" descr="скв_сд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9061"/>
            <a:ext cx="7397359" cy="55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827584" y="5790491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CD</a:t>
            </a:r>
            <a:r>
              <a:rPr lang="ru-RU" sz="3600" dirty="0">
                <a:solidFill>
                  <a:schemeClr val="bg1"/>
                </a:solidFill>
              </a:rPr>
              <a:t>20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31812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5202"/>
            <a:ext cx="76962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истощением лимфоидной ткани</a:t>
            </a:r>
            <a:endParaRPr lang="ru-RU" sz="2800" dirty="0">
              <a:solidFill>
                <a:srgbClr val="C60000"/>
              </a:solidFill>
            </a:endParaRPr>
          </a:p>
        </p:txBody>
      </p:sp>
      <p:pic>
        <p:nvPicPr>
          <p:cNvPr id="496645" name="Picture 5" descr="ил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65967" cy="55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57631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83624" cy="90872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 dirty="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истощением лимфоидной ткани</a:t>
            </a:r>
            <a:endParaRPr lang="ru-RU" sz="2800" dirty="0">
              <a:solidFill>
                <a:srgbClr val="C60000"/>
              </a:solidFill>
            </a:endParaRPr>
          </a:p>
        </p:txBody>
      </p:sp>
      <p:pic>
        <p:nvPicPr>
          <p:cNvPr id="497668" name="Picture 4" descr="илт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5" y="908720"/>
            <a:ext cx="7528849" cy="56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69" name="Rectangle 5"/>
          <p:cNvSpPr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</a:t>
            </a:r>
            <a:r>
              <a:rPr lang="ru-RU" sz="3600">
                <a:solidFill>
                  <a:schemeClr val="bg1"/>
                </a:solidFill>
              </a:rPr>
              <a:t>30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13402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939608" cy="7920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>
                <a:solidFill>
                  <a:schemeClr val="folHlink"/>
                </a:solidFill>
                <a:latin typeface="Arial" pitchFamily="34" charset="0"/>
              </a:rPr>
              <a:t>Классическая лимфома Ходжкина, вариант с истощением лимфоидной ткани</a:t>
            </a:r>
            <a:endParaRPr lang="ru-RU" sz="2800">
              <a:solidFill>
                <a:srgbClr val="C60000"/>
              </a:solidFill>
            </a:endParaRPr>
          </a:p>
        </p:txBody>
      </p:sp>
      <p:pic>
        <p:nvPicPr>
          <p:cNvPr id="498692" name="Picture 4" descr="илт_л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1" y="836712"/>
            <a:ext cx="7624951" cy="57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1295400" y="5908675"/>
            <a:ext cx="10985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LCA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121739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В-клеточная опухоль из разрозненных L</a:t>
            </a:r>
            <a:r>
              <a:rPr lang="ru-RU" sz="2000" dirty="0">
                <a:solidFill>
                  <a:srgbClr val="FF9933"/>
                </a:solidFill>
                <a:latin typeface="Garamond" pitchFamily="18" charset="0"/>
              </a:rPr>
              <a:t>&amp;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H клеток среди крупных шаровидных сетей ФДК, заполненных неопухолевыми лимфоидными клетками 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преобладают мужчины 30-50 лет, средостение, селезенка, костный мозг поражаются редко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LCA+,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 СD3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-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, СD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20+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, CD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15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-, СD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30</a:t>
            </a:r>
            <a:r>
              <a:rPr lang="en-US" sz="4000" dirty="0">
                <a:solidFill>
                  <a:srgbClr val="FF9933"/>
                </a:solidFill>
                <a:latin typeface="Garamond" pitchFamily="18" charset="0"/>
              </a:rPr>
              <a:t>-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/</a:t>
            </a:r>
            <a:r>
              <a:rPr lang="ru-RU" sz="1800" dirty="0">
                <a:solidFill>
                  <a:srgbClr val="FF9933"/>
                </a:solidFill>
                <a:latin typeface="Garamond" pitchFamily="18" charset="0"/>
              </a:rPr>
              <a:t>+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, 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EMA</a:t>
            </a:r>
            <a:r>
              <a:rPr lang="ru-RU" dirty="0">
                <a:solidFill>
                  <a:srgbClr val="FF9933"/>
                </a:solidFill>
                <a:latin typeface="Garamond" pitchFamily="18" charset="0"/>
              </a:rPr>
              <a:t>+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/-ALK-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в клетках L</a:t>
            </a:r>
            <a:r>
              <a:rPr lang="ru-RU" sz="2000" dirty="0">
                <a:solidFill>
                  <a:srgbClr val="FF9933"/>
                </a:solidFill>
                <a:latin typeface="Garamond" pitchFamily="18" charset="0"/>
              </a:rPr>
              <a:t>&amp;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H в гены иммуноглобулинов клонально  реаранжированы во всех случаях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10-летняя выживаемость 80%, во Франции</a:t>
            </a:r>
            <a:r>
              <a:rPr lang="en-US" sz="2800" dirty="0">
                <a:solidFill>
                  <a:srgbClr val="FF9933"/>
                </a:solidFill>
                <a:latin typeface="Garamond" pitchFamily="18" charset="0"/>
              </a:rPr>
              <a:t> I</a:t>
            </a:r>
            <a:r>
              <a:rPr lang="ru-RU" sz="2800" dirty="0">
                <a:solidFill>
                  <a:srgbClr val="FF9933"/>
                </a:solidFill>
                <a:latin typeface="Garamond" pitchFamily="18" charset="0"/>
              </a:rPr>
              <a:t> ст. после иссечения опухолевого узла не лечат</a:t>
            </a: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  <a:endParaRPr lang="ru-RU" sz="4800" dirty="0">
              <a:solidFill>
                <a:srgbClr val="C60000"/>
              </a:solidFill>
            </a:endParaRPr>
          </a:p>
        </p:txBody>
      </p:sp>
      <p:sp>
        <p:nvSpPr>
          <p:cNvPr id="2" name="Прямоугольник 4">
            <a:extLst>
              <a:ext uri="{FF2B5EF4-FFF2-40B4-BE49-F238E27FC236}">
                <a16:creationId xmlns="" xmlns:a16="http://schemas.microsoft.com/office/drawing/2014/main" id="{7A441BD0-FC03-8B2D-F036-51C818E2577F}"/>
              </a:ext>
            </a:extLst>
          </p:cNvPr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80599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3291"/>
            <a:ext cx="9144000" cy="11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2910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1543" y="6559702"/>
            <a:ext cx="5953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Lyon,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France: IARC;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2008.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Note: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B-cell and T-cell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sub-classifications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illustrated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slides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10 and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11,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respectively.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79035"/>
            <a:ext cx="3547872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9964" y="4445508"/>
            <a:ext cx="3485388" cy="138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9226" y="1228344"/>
            <a:ext cx="2570988" cy="1621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1015" y="582409"/>
            <a:ext cx="8892471" cy="449225"/>
          </a:xfrm>
          <a:prstGeom prst="rect">
            <a:avLst/>
          </a:prstGeom>
        </p:spPr>
        <p:txBody>
          <a:bodyPr vert="horz" wrap="square" lIns="0" tIns="7912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chemeClr val="accent2"/>
                </a:solidFill>
                <a:latin typeface="Arial"/>
                <a:cs typeface="Arial"/>
              </a:rPr>
              <a:t>Лимфома </a:t>
            </a:r>
            <a:r>
              <a:rPr sz="2400" b="1" dirty="0">
                <a:solidFill>
                  <a:schemeClr val="accent2"/>
                </a:solidFill>
                <a:latin typeface="Arial"/>
                <a:cs typeface="Arial"/>
              </a:rPr>
              <a:t>– </a:t>
            </a:r>
            <a:r>
              <a:rPr sz="2400" b="1" spc="-10" dirty="0">
                <a:solidFill>
                  <a:schemeClr val="accent2"/>
                </a:solidFill>
                <a:latin typeface="Arial"/>
                <a:cs typeface="Arial"/>
              </a:rPr>
              <a:t>гетерогенное </a:t>
            </a:r>
            <a:r>
              <a:rPr sz="2400" b="1" spc="-20" dirty="0">
                <a:solidFill>
                  <a:schemeClr val="accent2"/>
                </a:solidFill>
                <a:latin typeface="Arial"/>
                <a:cs typeface="Arial"/>
              </a:rPr>
              <a:t>заболевание</a:t>
            </a:r>
            <a:endParaRPr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9060" y="652952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1734" y="2850007"/>
            <a:ext cx="11499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Ходжкина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лимфоидным  пр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адани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(НЛХЛП)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(5%)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5927" y="5116829"/>
            <a:ext cx="616762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Л*</a:t>
            </a:r>
            <a:r>
              <a:rPr lang="en-US" sz="1050" b="1" dirty="0">
                <a:solidFill>
                  <a:srgbClr val="FFFFFF"/>
                </a:solidFill>
                <a:latin typeface="Arial"/>
                <a:cs typeface="Arial"/>
              </a:rPr>
              <a:t> (29%)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5606" y="4594047"/>
            <a:ext cx="83586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2A91"/>
                </a:solidFill>
                <a:latin typeface="Arial"/>
                <a:cs typeface="Arial"/>
              </a:rPr>
              <a:t>ДККВЛ*</a:t>
            </a:r>
            <a:r>
              <a:rPr lang="en-US" sz="1050" b="1" dirty="0">
                <a:solidFill>
                  <a:srgbClr val="002A91"/>
                </a:solidFill>
                <a:latin typeface="Arial"/>
                <a:cs typeface="Arial"/>
              </a:rPr>
              <a:t> (37%)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9011" y="4184396"/>
            <a:ext cx="1393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B-клеточные</a:t>
            </a:r>
            <a:r>
              <a:rPr sz="1575" b="1" spc="-22" baseline="264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667" y="4157598"/>
            <a:ext cx="1472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T-клеточные</a:t>
            </a:r>
            <a:r>
              <a:rPr sz="1575" b="1" spc="-30" baseline="26455" dirty="0">
                <a:solidFill>
                  <a:srgbClr val="FFFFFF"/>
                </a:solidFill>
                <a:latin typeface="Arial"/>
                <a:cs typeface="Arial"/>
              </a:rPr>
              <a:t>4,5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6196" y="2616835"/>
            <a:ext cx="3750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30" baseline="13888" dirty="0">
                <a:solidFill>
                  <a:srgbClr val="FFFFFF"/>
                </a:solidFill>
                <a:latin typeface="Arial"/>
                <a:cs typeface="Arial"/>
              </a:rPr>
              <a:t>Лимфома </a:t>
            </a:r>
            <a:r>
              <a:rPr sz="2400" b="1" spc="-15" baseline="13888" dirty="0">
                <a:solidFill>
                  <a:srgbClr val="FFFFFF"/>
                </a:solidFill>
                <a:latin typeface="Arial"/>
                <a:cs typeface="Arial"/>
              </a:rPr>
              <a:t>Ходжкина</a:t>
            </a:r>
            <a:r>
              <a:rPr sz="1575" b="1" spc="-15" baseline="47619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Нодулярная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лимфома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97395" y="2220467"/>
            <a:ext cx="362711" cy="568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8708" y="2246629"/>
            <a:ext cx="127000" cy="334645"/>
          </a:xfrm>
          <a:custGeom>
            <a:avLst/>
            <a:gdLst/>
            <a:ahLst/>
            <a:cxnLst/>
            <a:rect l="l" t="t" r="r" b="b"/>
            <a:pathLst>
              <a:path w="127000" h="334644">
                <a:moveTo>
                  <a:pt x="52324" y="207518"/>
                </a:moveTo>
                <a:lnTo>
                  <a:pt x="0" y="207518"/>
                </a:lnTo>
                <a:lnTo>
                  <a:pt x="63500" y="334518"/>
                </a:lnTo>
                <a:lnTo>
                  <a:pt x="120650" y="220218"/>
                </a:lnTo>
                <a:lnTo>
                  <a:pt x="52324" y="220218"/>
                </a:lnTo>
                <a:lnTo>
                  <a:pt x="52324" y="207518"/>
                </a:lnTo>
                <a:close/>
              </a:path>
              <a:path w="127000" h="334644">
                <a:moveTo>
                  <a:pt x="74549" y="156210"/>
                </a:moveTo>
                <a:lnTo>
                  <a:pt x="63500" y="156210"/>
                </a:lnTo>
                <a:lnTo>
                  <a:pt x="52324" y="167259"/>
                </a:lnTo>
                <a:lnTo>
                  <a:pt x="52324" y="220218"/>
                </a:lnTo>
                <a:lnTo>
                  <a:pt x="74549" y="220218"/>
                </a:lnTo>
                <a:lnTo>
                  <a:pt x="74549" y="178435"/>
                </a:lnTo>
                <a:lnTo>
                  <a:pt x="63500" y="178435"/>
                </a:lnTo>
                <a:lnTo>
                  <a:pt x="74549" y="167259"/>
                </a:lnTo>
                <a:lnTo>
                  <a:pt x="74549" y="156210"/>
                </a:lnTo>
                <a:close/>
              </a:path>
              <a:path w="127000" h="334644">
                <a:moveTo>
                  <a:pt x="127000" y="207518"/>
                </a:moveTo>
                <a:lnTo>
                  <a:pt x="74549" y="207518"/>
                </a:lnTo>
                <a:lnTo>
                  <a:pt x="74549" y="220218"/>
                </a:lnTo>
                <a:lnTo>
                  <a:pt x="120650" y="220218"/>
                </a:lnTo>
                <a:lnTo>
                  <a:pt x="127000" y="207518"/>
                </a:lnTo>
                <a:close/>
              </a:path>
              <a:path w="127000" h="334644">
                <a:moveTo>
                  <a:pt x="74549" y="167259"/>
                </a:moveTo>
                <a:lnTo>
                  <a:pt x="63500" y="178435"/>
                </a:lnTo>
                <a:lnTo>
                  <a:pt x="69596" y="178435"/>
                </a:lnTo>
                <a:lnTo>
                  <a:pt x="74549" y="173355"/>
                </a:lnTo>
                <a:lnTo>
                  <a:pt x="74549" y="167259"/>
                </a:lnTo>
                <a:close/>
              </a:path>
              <a:path w="127000" h="334644">
                <a:moveTo>
                  <a:pt x="74549" y="173355"/>
                </a:moveTo>
                <a:lnTo>
                  <a:pt x="69596" y="178435"/>
                </a:lnTo>
                <a:lnTo>
                  <a:pt x="74549" y="178435"/>
                </a:lnTo>
                <a:lnTo>
                  <a:pt x="74549" y="173355"/>
                </a:lnTo>
                <a:close/>
              </a:path>
              <a:path w="127000" h="334644">
                <a:moveTo>
                  <a:pt x="63500" y="156210"/>
                </a:moveTo>
                <a:lnTo>
                  <a:pt x="57276" y="156210"/>
                </a:lnTo>
                <a:lnTo>
                  <a:pt x="52324" y="161162"/>
                </a:lnTo>
                <a:lnTo>
                  <a:pt x="52324" y="167259"/>
                </a:lnTo>
                <a:lnTo>
                  <a:pt x="63500" y="156210"/>
                </a:lnTo>
                <a:close/>
              </a:path>
              <a:path w="127000" h="334644">
                <a:moveTo>
                  <a:pt x="74549" y="0"/>
                </a:moveTo>
                <a:lnTo>
                  <a:pt x="52324" y="0"/>
                </a:lnTo>
                <a:lnTo>
                  <a:pt x="52324" y="161162"/>
                </a:lnTo>
                <a:lnTo>
                  <a:pt x="57276" y="156210"/>
                </a:lnTo>
                <a:lnTo>
                  <a:pt x="74549" y="156210"/>
                </a:lnTo>
                <a:lnTo>
                  <a:pt x="74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38147" y="1367154"/>
            <a:ext cx="17983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Неходжкинская 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лимфома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(НХЛ)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(69,740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/88%)</a:t>
            </a:r>
            <a:r>
              <a:rPr sz="1350" b="1" baseline="2469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50" baseline="24691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07079" y="1772411"/>
            <a:ext cx="1333500" cy="193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3496" y="1799208"/>
            <a:ext cx="1227455" cy="85725"/>
          </a:xfrm>
          <a:custGeom>
            <a:avLst/>
            <a:gdLst/>
            <a:ahLst/>
            <a:cxnLst/>
            <a:rect l="l" t="t" r="r" b="b"/>
            <a:pathLst>
              <a:path w="1227454" h="85725">
                <a:moveTo>
                  <a:pt x="42925" y="0"/>
                </a:moveTo>
                <a:lnTo>
                  <a:pt x="26199" y="3367"/>
                </a:lnTo>
                <a:lnTo>
                  <a:pt x="12557" y="12557"/>
                </a:lnTo>
                <a:lnTo>
                  <a:pt x="3367" y="26199"/>
                </a:lnTo>
                <a:lnTo>
                  <a:pt x="0" y="42925"/>
                </a:lnTo>
                <a:lnTo>
                  <a:pt x="3367" y="59578"/>
                </a:lnTo>
                <a:lnTo>
                  <a:pt x="12557" y="73183"/>
                </a:lnTo>
                <a:lnTo>
                  <a:pt x="26199" y="82359"/>
                </a:lnTo>
                <a:lnTo>
                  <a:pt x="42925" y="85725"/>
                </a:lnTo>
                <a:lnTo>
                  <a:pt x="59578" y="82359"/>
                </a:lnTo>
                <a:lnTo>
                  <a:pt x="73183" y="73183"/>
                </a:lnTo>
                <a:lnTo>
                  <a:pt x="82359" y="59578"/>
                </a:lnTo>
                <a:lnTo>
                  <a:pt x="82850" y="57150"/>
                </a:lnTo>
                <a:lnTo>
                  <a:pt x="42925" y="57150"/>
                </a:lnTo>
                <a:lnTo>
                  <a:pt x="42925" y="28575"/>
                </a:lnTo>
                <a:lnTo>
                  <a:pt x="82837" y="28575"/>
                </a:lnTo>
                <a:lnTo>
                  <a:pt x="82359" y="26199"/>
                </a:lnTo>
                <a:lnTo>
                  <a:pt x="73183" y="12557"/>
                </a:lnTo>
                <a:lnTo>
                  <a:pt x="59578" y="3367"/>
                </a:lnTo>
                <a:lnTo>
                  <a:pt x="42925" y="0"/>
                </a:lnTo>
                <a:close/>
              </a:path>
              <a:path w="1227454" h="85725">
                <a:moveTo>
                  <a:pt x="1184655" y="0"/>
                </a:moveTo>
                <a:lnTo>
                  <a:pt x="1167929" y="3367"/>
                </a:lnTo>
                <a:lnTo>
                  <a:pt x="1154287" y="12557"/>
                </a:lnTo>
                <a:lnTo>
                  <a:pt x="1145097" y="26199"/>
                </a:lnTo>
                <a:lnTo>
                  <a:pt x="1141729" y="42925"/>
                </a:lnTo>
                <a:lnTo>
                  <a:pt x="1145097" y="59578"/>
                </a:lnTo>
                <a:lnTo>
                  <a:pt x="1154287" y="73183"/>
                </a:lnTo>
                <a:lnTo>
                  <a:pt x="1167929" y="82359"/>
                </a:lnTo>
                <a:lnTo>
                  <a:pt x="1184655" y="85725"/>
                </a:lnTo>
                <a:lnTo>
                  <a:pt x="1201308" y="82359"/>
                </a:lnTo>
                <a:lnTo>
                  <a:pt x="1214913" y="73183"/>
                </a:lnTo>
                <a:lnTo>
                  <a:pt x="1224089" y="59578"/>
                </a:lnTo>
                <a:lnTo>
                  <a:pt x="1224580" y="57150"/>
                </a:lnTo>
                <a:lnTo>
                  <a:pt x="1184655" y="57150"/>
                </a:lnTo>
                <a:lnTo>
                  <a:pt x="1184655" y="28575"/>
                </a:lnTo>
                <a:lnTo>
                  <a:pt x="1224567" y="28575"/>
                </a:lnTo>
                <a:lnTo>
                  <a:pt x="1224089" y="26199"/>
                </a:lnTo>
                <a:lnTo>
                  <a:pt x="1214913" y="12557"/>
                </a:lnTo>
                <a:lnTo>
                  <a:pt x="1201308" y="3367"/>
                </a:lnTo>
                <a:lnTo>
                  <a:pt x="1184655" y="0"/>
                </a:lnTo>
                <a:close/>
              </a:path>
              <a:path w="1227454" h="85725">
                <a:moveTo>
                  <a:pt x="82837" y="28575"/>
                </a:moveTo>
                <a:lnTo>
                  <a:pt x="42925" y="28575"/>
                </a:lnTo>
                <a:lnTo>
                  <a:pt x="42925" y="57150"/>
                </a:lnTo>
                <a:lnTo>
                  <a:pt x="82850" y="57150"/>
                </a:lnTo>
                <a:lnTo>
                  <a:pt x="85725" y="42925"/>
                </a:lnTo>
                <a:lnTo>
                  <a:pt x="82837" y="28575"/>
                </a:lnTo>
                <a:close/>
              </a:path>
              <a:path w="1227454" h="85725">
                <a:moveTo>
                  <a:pt x="1144619" y="28575"/>
                </a:moveTo>
                <a:lnTo>
                  <a:pt x="82837" y="28575"/>
                </a:lnTo>
                <a:lnTo>
                  <a:pt x="85725" y="42925"/>
                </a:lnTo>
                <a:lnTo>
                  <a:pt x="82850" y="57150"/>
                </a:lnTo>
                <a:lnTo>
                  <a:pt x="1144606" y="57150"/>
                </a:lnTo>
                <a:lnTo>
                  <a:pt x="1141729" y="42925"/>
                </a:lnTo>
                <a:lnTo>
                  <a:pt x="1144619" y="28575"/>
                </a:lnTo>
                <a:close/>
              </a:path>
              <a:path w="1227454" h="85725">
                <a:moveTo>
                  <a:pt x="1224567" y="28575"/>
                </a:moveTo>
                <a:lnTo>
                  <a:pt x="1184655" y="28575"/>
                </a:lnTo>
                <a:lnTo>
                  <a:pt x="1184655" y="57150"/>
                </a:lnTo>
                <a:lnTo>
                  <a:pt x="1224580" y="57150"/>
                </a:lnTo>
                <a:lnTo>
                  <a:pt x="1227454" y="42925"/>
                </a:lnTo>
                <a:lnTo>
                  <a:pt x="1224567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5815" y="1636776"/>
            <a:ext cx="1062227" cy="192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2485" y="1662683"/>
            <a:ext cx="955040" cy="85725"/>
          </a:xfrm>
          <a:custGeom>
            <a:avLst/>
            <a:gdLst/>
            <a:ahLst/>
            <a:cxnLst/>
            <a:rect l="l" t="t" r="r" b="b"/>
            <a:pathLst>
              <a:path w="955039" h="85725">
                <a:moveTo>
                  <a:pt x="42799" y="0"/>
                </a:moveTo>
                <a:lnTo>
                  <a:pt x="26146" y="3365"/>
                </a:lnTo>
                <a:lnTo>
                  <a:pt x="12541" y="12541"/>
                </a:lnTo>
                <a:lnTo>
                  <a:pt x="3365" y="26146"/>
                </a:lnTo>
                <a:lnTo>
                  <a:pt x="0" y="42799"/>
                </a:lnTo>
                <a:lnTo>
                  <a:pt x="3365" y="59525"/>
                </a:lnTo>
                <a:lnTo>
                  <a:pt x="12541" y="73167"/>
                </a:lnTo>
                <a:lnTo>
                  <a:pt x="26146" y="82357"/>
                </a:lnTo>
                <a:lnTo>
                  <a:pt x="42799" y="85725"/>
                </a:lnTo>
                <a:lnTo>
                  <a:pt x="59525" y="82357"/>
                </a:lnTo>
                <a:lnTo>
                  <a:pt x="73167" y="73167"/>
                </a:lnTo>
                <a:lnTo>
                  <a:pt x="82357" y="59525"/>
                </a:lnTo>
                <a:lnTo>
                  <a:pt x="82835" y="57150"/>
                </a:lnTo>
                <a:lnTo>
                  <a:pt x="42799" y="57150"/>
                </a:lnTo>
                <a:lnTo>
                  <a:pt x="42799" y="28575"/>
                </a:lnTo>
                <a:lnTo>
                  <a:pt x="82848" y="28575"/>
                </a:lnTo>
                <a:lnTo>
                  <a:pt x="82357" y="26146"/>
                </a:lnTo>
                <a:lnTo>
                  <a:pt x="73167" y="12541"/>
                </a:lnTo>
                <a:lnTo>
                  <a:pt x="59525" y="3365"/>
                </a:lnTo>
                <a:lnTo>
                  <a:pt x="42799" y="0"/>
                </a:lnTo>
                <a:close/>
              </a:path>
              <a:path w="955039" h="85725">
                <a:moveTo>
                  <a:pt x="912113" y="0"/>
                </a:moveTo>
                <a:lnTo>
                  <a:pt x="895441" y="3365"/>
                </a:lnTo>
                <a:lnTo>
                  <a:pt x="881792" y="12541"/>
                </a:lnTo>
                <a:lnTo>
                  <a:pt x="872573" y="26146"/>
                </a:lnTo>
                <a:lnTo>
                  <a:pt x="869188" y="42799"/>
                </a:lnTo>
                <a:lnTo>
                  <a:pt x="872573" y="59525"/>
                </a:lnTo>
                <a:lnTo>
                  <a:pt x="881792" y="73167"/>
                </a:lnTo>
                <a:lnTo>
                  <a:pt x="895441" y="82357"/>
                </a:lnTo>
                <a:lnTo>
                  <a:pt x="912113" y="85725"/>
                </a:lnTo>
                <a:lnTo>
                  <a:pt x="928766" y="82357"/>
                </a:lnTo>
                <a:lnTo>
                  <a:pt x="942371" y="73167"/>
                </a:lnTo>
                <a:lnTo>
                  <a:pt x="951547" y="59525"/>
                </a:lnTo>
                <a:lnTo>
                  <a:pt x="952025" y="57150"/>
                </a:lnTo>
                <a:lnTo>
                  <a:pt x="912113" y="57150"/>
                </a:lnTo>
                <a:lnTo>
                  <a:pt x="912113" y="28575"/>
                </a:lnTo>
                <a:lnTo>
                  <a:pt x="952038" y="28575"/>
                </a:lnTo>
                <a:lnTo>
                  <a:pt x="951547" y="26146"/>
                </a:lnTo>
                <a:lnTo>
                  <a:pt x="942371" y="12541"/>
                </a:lnTo>
                <a:lnTo>
                  <a:pt x="928766" y="3365"/>
                </a:lnTo>
                <a:lnTo>
                  <a:pt x="912113" y="0"/>
                </a:lnTo>
                <a:close/>
              </a:path>
              <a:path w="955039" h="85725">
                <a:moveTo>
                  <a:pt x="82848" y="28575"/>
                </a:moveTo>
                <a:lnTo>
                  <a:pt x="42799" y="28575"/>
                </a:lnTo>
                <a:lnTo>
                  <a:pt x="42799" y="57150"/>
                </a:lnTo>
                <a:lnTo>
                  <a:pt x="82835" y="57150"/>
                </a:lnTo>
                <a:lnTo>
                  <a:pt x="85725" y="42799"/>
                </a:lnTo>
                <a:lnTo>
                  <a:pt x="82848" y="28575"/>
                </a:lnTo>
                <a:close/>
              </a:path>
              <a:path w="955039" h="85725">
                <a:moveTo>
                  <a:pt x="872079" y="28575"/>
                </a:moveTo>
                <a:lnTo>
                  <a:pt x="82848" y="28575"/>
                </a:lnTo>
                <a:lnTo>
                  <a:pt x="85725" y="42799"/>
                </a:lnTo>
                <a:lnTo>
                  <a:pt x="82835" y="57150"/>
                </a:lnTo>
                <a:lnTo>
                  <a:pt x="872092" y="57150"/>
                </a:lnTo>
                <a:lnTo>
                  <a:pt x="869188" y="42799"/>
                </a:lnTo>
                <a:lnTo>
                  <a:pt x="872079" y="28575"/>
                </a:lnTo>
                <a:close/>
              </a:path>
              <a:path w="955039" h="85725">
                <a:moveTo>
                  <a:pt x="952038" y="28575"/>
                </a:moveTo>
                <a:lnTo>
                  <a:pt x="912113" y="28575"/>
                </a:lnTo>
                <a:lnTo>
                  <a:pt x="912113" y="57150"/>
                </a:lnTo>
                <a:lnTo>
                  <a:pt x="952025" y="57150"/>
                </a:lnTo>
                <a:lnTo>
                  <a:pt x="954913" y="42799"/>
                </a:lnTo>
                <a:lnTo>
                  <a:pt x="952038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28359" y="1354328"/>
            <a:ext cx="166751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Лимфома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Ходжкина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(ЛХ)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(9,290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/12%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350" b="1" baseline="2469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50" baseline="24691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82139" y="2840735"/>
            <a:ext cx="2118360" cy="1306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0895" y="2559557"/>
            <a:ext cx="3396615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Неходжкинская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лимфома</a:t>
            </a:r>
            <a:r>
              <a:rPr sz="1575" b="1" spc="-30" baseline="264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baseline="2645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T-</a:t>
            </a:r>
            <a:r>
              <a:rPr sz="1200" spc="-15" dirty="0" err="1">
                <a:solidFill>
                  <a:srgbClr val="FFFFFF"/>
                </a:solidFill>
                <a:latin typeface="Arial"/>
                <a:cs typeface="Arial"/>
              </a:rPr>
              <a:t>клеточные</a:t>
            </a:r>
            <a:r>
              <a:rPr lang="en-US"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1200" spc="-15" dirty="0">
                <a:solidFill>
                  <a:srgbClr val="FFFFFF"/>
                </a:solidFill>
                <a:latin typeface="Arial"/>
                <a:cs typeface="Arial"/>
              </a:rPr>
              <a:t>(15%)</a:t>
            </a:r>
            <a:endParaRPr sz="1200" dirty="0">
              <a:latin typeface="Arial"/>
              <a:cs typeface="Arial"/>
            </a:endParaRPr>
          </a:p>
          <a:p>
            <a:pPr marL="2168525">
              <a:lnSpc>
                <a:spcPct val="100000"/>
              </a:lnSpc>
              <a:spcBef>
                <a:spcPts val="77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B-</a:t>
            </a:r>
            <a:r>
              <a:rPr sz="1200" b="1" spc="-10" dirty="0" err="1">
                <a:solidFill>
                  <a:srgbClr val="FFFFFF"/>
                </a:solidFill>
                <a:latin typeface="Arial"/>
                <a:cs typeface="Arial"/>
              </a:rPr>
              <a:t>клеточные</a:t>
            </a:r>
            <a:r>
              <a:rPr lang="en-US" sz="1200" b="1" spc="-10" dirty="0">
                <a:solidFill>
                  <a:srgbClr val="FFFFFF"/>
                </a:solidFill>
                <a:latin typeface="Arial"/>
                <a:cs typeface="Arial"/>
              </a:rPr>
              <a:t> (85%)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2069" y="4594047"/>
            <a:ext cx="65722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2A91"/>
                </a:solidFill>
                <a:latin typeface="Arial"/>
                <a:cs typeface="Arial"/>
              </a:rPr>
              <a:t>П</a:t>
            </a:r>
            <a:r>
              <a:rPr sz="1050" b="1" spc="5" dirty="0">
                <a:solidFill>
                  <a:srgbClr val="002A91"/>
                </a:solidFill>
                <a:latin typeface="Arial"/>
                <a:cs typeface="Arial"/>
              </a:rPr>
              <a:t>ТКЛ</a:t>
            </a:r>
            <a:r>
              <a:rPr sz="1050" b="1" spc="-5" dirty="0">
                <a:solidFill>
                  <a:srgbClr val="002A91"/>
                </a:solidFill>
                <a:latin typeface="Arial"/>
                <a:cs typeface="Arial"/>
              </a:rPr>
              <a:t>-</a:t>
            </a:r>
            <a:r>
              <a:rPr sz="1050" b="1" spc="5" dirty="0">
                <a:solidFill>
                  <a:srgbClr val="002A91"/>
                </a:solidFill>
                <a:latin typeface="Arial"/>
                <a:cs typeface="Arial"/>
              </a:rPr>
              <a:t>Н</a:t>
            </a:r>
            <a:r>
              <a:rPr sz="1050" b="1" spc="-10" dirty="0">
                <a:solidFill>
                  <a:srgbClr val="002A91"/>
                </a:solidFill>
                <a:latin typeface="Arial"/>
                <a:cs typeface="Arial"/>
              </a:rPr>
              <a:t>У</a:t>
            </a:r>
            <a:r>
              <a:rPr sz="1050" b="1" dirty="0">
                <a:solidFill>
                  <a:srgbClr val="002A91"/>
                </a:solidFill>
                <a:latin typeface="Arial"/>
                <a:cs typeface="Arial"/>
              </a:rPr>
              <a:t>*</a:t>
            </a:r>
            <a:r>
              <a:rPr lang="en-US" sz="1050" b="1" dirty="0">
                <a:solidFill>
                  <a:srgbClr val="002A91"/>
                </a:solidFill>
                <a:latin typeface="Arial"/>
                <a:cs typeface="Arial"/>
              </a:rPr>
              <a:t> (25,9%)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5616" y="4812724"/>
            <a:ext cx="717937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lang="en-US" sz="1050" b="1" dirty="0">
                <a:solidFill>
                  <a:srgbClr val="FFFFFF"/>
                </a:solidFill>
                <a:latin typeface="Arial"/>
                <a:cs typeface="Arial"/>
              </a:rPr>
              <a:t> (18,5%)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38300" y="2168651"/>
            <a:ext cx="36271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9358" y="2195829"/>
            <a:ext cx="127000" cy="334645"/>
          </a:xfrm>
          <a:custGeom>
            <a:avLst/>
            <a:gdLst/>
            <a:ahLst/>
            <a:cxnLst/>
            <a:rect l="l" t="t" r="r" b="b"/>
            <a:pathLst>
              <a:path w="127000" h="334644">
                <a:moveTo>
                  <a:pt x="52324" y="207518"/>
                </a:moveTo>
                <a:lnTo>
                  <a:pt x="0" y="207518"/>
                </a:lnTo>
                <a:lnTo>
                  <a:pt x="63500" y="334518"/>
                </a:lnTo>
                <a:lnTo>
                  <a:pt x="120650" y="220218"/>
                </a:lnTo>
                <a:lnTo>
                  <a:pt x="52324" y="220218"/>
                </a:lnTo>
                <a:lnTo>
                  <a:pt x="52324" y="207518"/>
                </a:lnTo>
                <a:close/>
              </a:path>
              <a:path w="127000" h="334644">
                <a:moveTo>
                  <a:pt x="74549" y="156210"/>
                </a:moveTo>
                <a:lnTo>
                  <a:pt x="63500" y="156210"/>
                </a:lnTo>
                <a:lnTo>
                  <a:pt x="52324" y="167259"/>
                </a:lnTo>
                <a:lnTo>
                  <a:pt x="52324" y="220218"/>
                </a:lnTo>
                <a:lnTo>
                  <a:pt x="74549" y="220218"/>
                </a:lnTo>
                <a:lnTo>
                  <a:pt x="74549" y="178435"/>
                </a:lnTo>
                <a:lnTo>
                  <a:pt x="63500" y="178435"/>
                </a:lnTo>
                <a:lnTo>
                  <a:pt x="74549" y="167259"/>
                </a:lnTo>
                <a:lnTo>
                  <a:pt x="74549" y="156210"/>
                </a:lnTo>
                <a:close/>
              </a:path>
              <a:path w="127000" h="334644">
                <a:moveTo>
                  <a:pt x="127000" y="207518"/>
                </a:moveTo>
                <a:lnTo>
                  <a:pt x="74549" y="207518"/>
                </a:lnTo>
                <a:lnTo>
                  <a:pt x="74549" y="220218"/>
                </a:lnTo>
                <a:lnTo>
                  <a:pt x="120650" y="220218"/>
                </a:lnTo>
                <a:lnTo>
                  <a:pt x="127000" y="207518"/>
                </a:lnTo>
                <a:close/>
              </a:path>
              <a:path w="127000" h="334644">
                <a:moveTo>
                  <a:pt x="74549" y="167259"/>
                </a:moveTo>
                <a:lnTo>
                  <a:pt x="63500" y="178435"/>
                </a:lnTo>
                <a:lnTo>
                  <a:pt x="69596" y="178435"/>
                </a:lnTo>
                <a:lnTo>
                  <a:pt x="74549" y="173355"/>
                </a:lnTo>
                <a:lnTo>
                  <a:pt x="74549" y="167259"/>
                </a:lnTo>
                <a:close/>
              </a:path>
              <a:path w="127000" h="334644">
                <a:moveTo>
                  <a:pt x="74549" y="173355"/>
                </a:moveTo>
                <a:lnTo>
                  <a:pt x="69596" y="178435"/>
                </a:lnTo>
                <a:lnTo>
                  <a:pt x="74549" y="178435"/>
                </a:lnTo>
                <a:lnTo>
                  <a:pt x="74549" y="173355"/>
                </a:lnTo>
                <a:close/>
              </a:path>
              <a:path w="127000" h="334644">
                <a:moveTo>
                  <a:pt x="63500" y="156210"/>
                </a:moveTo>
                <a:lnTo>
                  <a:pt x="57277" y="156210"/>
                </a:lnTo>
                <a:lnTo>
                  <a:pt x="52324" y="161162"/>
                </a:lnTo>
                <a:lnTo>
                  <a:pt x="52324" y="167259"/>
                </a:lnTo>
                <a:lnTo>
                  <a:pt x="63500" y="156210"/>
                </a:lnTo>
                <a:close/>
              </a:path>
              <a:path w="127000" h="334644">
                <a:moveTo>
                  <a:pt x="74549" y="0"/>
                </a:moveTo>
                <a:lnTo>
                  <a:pt x="52324" y="0"/>
                </a:lnTo>
                <a:lnTo>
                  <a:pt x="52324" y="161162"/>
                </a:lnTo>
                <a:lnTo>
                  <a:pt x="57277" y="156210"/>
                </a:lnTo>
                <a:lnTo>
                  <a:pt x="74549" y="156210"/>
                </a:lnTo>
                <a:lnTo>
                  <a:pt x="74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0116" y="3055620"/>
            <a:ext cx="672083" cy="193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6785" y="3082417"/>
            <a:ext cx="565150" cy="85725"/>
          </a:xfrm>
          <a:custGeom>
            <a:avLst/>
            <a:gdLst/>
            <a:ahLst/>
            <a:cxnLst/>
            <a:rect l="l" t="t" r="r" b="b"/>
            <a:pathLst>
              <a:path w="565150" h="85725">
                <a:moveTo>
                  <a:pt x="42799" y="0"/>
                </a:moveTo>
                <a:lnTo>
                  <a:pt x="26146" y="3385"/>
                </a:lnTo>
                <a:lnTo>
                  <a:pt x="12541" y="12604"/>
                </a:lnTo>
                <a:lnTo>
                  <a:pt x="3365" y="26253"/>
                </a:lnTo>
                <a:lnTo>
                  <a:pt x="0" y="42925"/>
                </a:lnTo>
                <a:lnTo>
                  <a:pt x="3365" y="59578"/>
                </a:lnTo>
                <a:lnTo>
                  <a:pt x="12541" y="73183"/>
                </a:lnTo>
                <a:lnTo>
                  <a:pt x="26146" y="82359"/>
                </a:lnTo>
                <a:lnTo>
                  <a:pt x="42799" y="85725"/>
                </a:lnTo>
                <a:lnTo>
                  <a:pt x="59471" y="82359"/>
                </a:lnTo>
                <a:lnTo>
                  <a:pt x="73120" y="73183"/>
                </a:lnTo>
                <a:lnTo>
                  <a:pt x="82339" y="59578"/>
                </a:lnTo>
                <a:lnTo>
                  <a:pt x="82833" y="57150"/>
                </a:lnTo>
                <a:lnTo>
                  <a:pt x="42799" y="57150"/>
                </a:lnTo>
                <a:lnTo>
                  <a:pt x="42799" y="28575"/>
                </a:lnTo>
                <a:lnTo>
                  <a:pt x="82811" y="28575"/>
                </a:lnTo>
                <a:lnTo>
                  <a:pt x="82339" y="26253"/>
                </a:lnTo>
                <a:lnTo>
                  <a:pt x="73120" y="12604"/>
                </a:lnTo>
                <a:lnTo>
                  <a:pt x="59471" y="3385"/>
                </a:lnTo>
                <a:lnTo>
                  <a:pt x="42799" y="0"/>
                </a:lnTo>
                <a:close/>
              </a:path>
              <a:path w="565150" h="85725">
                <a:moveTo>
                  <a:pt x="522350" y="0"/>
                </a:moveTo>
                <a:lnTo>
                  <a:pt x="505624" y="3385"/>
                </a:lnTo>
                <a:lnTo>
                  <a:pt x="491982" y="12604"/>
                </a:lnTo>
                <a:lnTo>
                  <a:pt x="482792" y="26253"/>
                </a:lnTo>
                <a:lnTo>
                  <a:pt x="479425" y="42925"/>
                </a:lnTo>
                <a:lnTo>
                  <a:pt x="482792" y="59578"/>
                </a:lnTo>
                <a:lnTo>
                  <a:pt x="491982" y="73183"/>
                </a:lnTo>
                <a:lnTo>
                  <a:pt x="505624" y="82359"/>
                </a:lnTo>
                <a:lnTo>
                  <a:pt x="522350" y="85725"/>
                </a:lnTo>
                <a:lnTo>
                  <a:pt x="539003" y="82359"/>
                </a:lnTo>
                <a:lnTo>
                  <a:pt x="552608" y="73183"/>
                </a:lnTo>
                <a:lnTo>
                  <a:pt x="561784" y="59578"/>
                </a:lnTo>
                <a:lnTo>
                  <a:pt x="562275" y="57150"/>
                </a:lnTo>
                <a:lnTo>
                  <a:pt x="522350" y="57150"/>
                </a:lnTo>
                <a:lnTo>
                  <a:pt x="522350" y="28575"/>
                </a:lnTo>
                <a:lnTo>
                  <a:pt x="562253" y="28575"/>
                </a:lnTo>
                <a:lnTo>
                  <a:pt x="561784" y="26253"/>
                </a:lnTo>
                <a:lnTo>
                  <a:pt x="552608" y="12604"/>
                </a:lnTo>
                <a:lnTo>
                  <a:pt x="539003" y="3385"/>
                </a:lnTo>
                <a:lnTo>
                  <a:pt x="522350" y="0"/>
                </a:lnTo>
                <a:close/>
              </a:path>
              <a:path w="565150" h="85725">
                <a:moveTo>
                  <a:pt x="82811" y="28575"/>
                </a:moveTo>
                <a:lnTo>
                  <a:pt x="42799" y="28575"/>
                </a:lnTo>
                <a:lnTo>
                  <a:pt x="42799" y="57150"/>
                </a:lnTo>
                <a:lnTo>
                  <a:pt x="82833" y="57150"/>
                </a:lnTo>
                <a:lnTo>
                  <a:pt x="85725" y="42925"/>
                </a:lnTo>
                <a:lnTo>
                  <a:pt x="82811" y="28575"/>
                </a:lnTo>
                <a:close/>
              </a:path>
              <a:path w="565150" h="85725">
                <a:moveTo>
                  <a:pt x="482323" y="28575"/>
                </a:moveTo>
                <a:lnTo>
                  <a:pt x="82811" y="28575"/>
                </a:lnTo>
                <a:lnTo>
                  <a:pt x="85725" y="42925"/>
                </a:lnTo>
                <a:lnTo>
                  <a:pt x="82833" y="57150"/>
                </a:lnTo>
                <a:lnTo>
                  <a:pt x="482301" y="57150"/>
                </a:lnTo>
                <a:lnTo>
                  <a:pt x="479425" y="42925"/>
                </a:lnTo>
                <a:lnTo>
                  <a:pt x="482323" y="28575"/>
                </a:lnTo>
                <a:close/>
              </a:path>
              <a:path w="565150" h="85725">
                <a:moveTo>
                  <a:pt x="562253" y="28575"/>
                </a:moveTo>
                <a:lnTo>
                  <a:pt x="522350" y="28575"/>
                </a:lnTo>
                <a:lnTo>
                  <a:pt x="522350" y="57150"/>
                </a:lnTo>
                <a:lnTo>
                  <a:pt x="562275" y="57150"/>
                </a:lnTo>
                <a:lnTo>
                  <a:pt x="565150" y="42925"/>
                </a:lnTo>
                <a:lnTo>
                  <a:pt x="562253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6696" y="3368040"/>
            <a:ext cx="362712" cy="9250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7996" y="3394202"/>
            <a:ext cx="127000" cy="690880"/>
          </a:xfrm>
          <a:custGeom>
            <a:avLst/>
            <a:gdLst/>
            <a:ahLst/>
            <a:cxnLst/>
            <a:rect l="l" t="t" r="r" b="b"/>
            <a:pathLst>
              <a:path w="127000" h="690879">
                <a:moveTo>
                  <a:pt x="52387" y="563372"/>
                </a:moveTo>
                <a:lnTo>
                  <a:pt x="0" y="563372"/>
                </a:lnTo>
                <a:lnTo>
                  <a:pt x="63500" y="690372"/>
                </a:lnTo>
                <a:lnTo>
                  <a:pt x="120650" y="576072"/>
                </a:lnTo>
                <a:lnTo>
                  <a:pt x="52387" y="576072"/>
                </a:lnTo>
                <a:lnTo>
                  <a:pt x="52387" y="563372"/>
                </a:lnTo>
                <a:close/>
              </a:path>
              <a:path w="127000" h="690879">
                <a:moveTo>
                  <a:pt x="52387" y="351281"/>
                </a:moveTo>
                <a:lnTo>
                  <a:pt x="52387" y="576072"/>
                </a:lnTo>
                <a:lnTo>
                  <a:pt x="74612" y="576072"/>
                </a:lnTo>
                <a:lnTo>
                  <a:pt x="74612" y="356362"/>
                </a:lnTo>
                <a:lnTo>
                  <a:pt x="57365" y="356362"/>
                </a:lnTo>
                <a:lnTo>
                  <a:pt x="52387" y="351281"/>
                </a:lnTo>
                <a:close/>
              </a:path>
              <a:path w="127000" h="690879">
                <a:moveTo>
                  <a:pt x="127000" y="563372"/>
                </a:moveTo>
                <a:lnTo>
                  <a:pt x="74612" y="563372"/>
                </a:lnTo>
                <a:lnTo>
                  <a:pt x="74612" y="576072"/>
                </a:lnTo>
                <a:lnTo>
                  <a:pt x="120650" y="576072"/>
                </a:lnTo>
                <a:lnTo>
                  <a:pt x="127000" y="563372"/>
                </a:lnTo>
                <a:close/>
              </a:path>
              <a:path w="127000" h="690879">
                <a:moveTo>
                  <a:pt x="52387" y="345186"/>
                </a:moveTo>
                <a:lnTo>
                  <a:pt x="52387" y="351281"/>
                </a:lnTo>
                <a:lnTo>
                  <a:pt x="57365" y="356362"/>
                </a:lnTo>
                <a:lnTo>
                  <a:pt x="63500" y="356362"/>
                </a:lnTo>
                <a:lnTo>
                  <a:pt x="52387" y="345186"/>
                </a:lnTo>
                <a:close/>
              </a:path>
              <a:path w="127000" h="690879">
                <a:moveTo>
                  <a:pt x="74612" y="0"/>
                </a:moveTo>
                <a:lnTo>
                  <a:pt x="52387" y="0"/>
                </a:lnTo>
                <a:lnTo>
                  <a:pt x="52387" y="345186"/>
                </a:lnTo>
                <a:lnTo>
                  <a:pt x="63500" y="356362"/>
                </a:lnTo>
                <a:lnTo>
                  <a:pt x="74612" y="356362"/>
                </a:lnTo>
                <a:lnTo>
                  <a:pt x="74612" y="345186"/>
                </a:lnTo>
                <a:lnTo>
                  <a:pt x="63500" y="334137"/>
                </a:lnTo>
                <a:lnTo>
                  <a:pt x="74612" y="334137"/>
                </a:lnTo>
                <a:lnTo>
                  <a:pt x="74612" y="0"/>
                </a:lnTo>
                <a:close/>
              </a:path>
              <a:path w="127000" h="690879">
                <a:moveTo>
                  <a:pt x="69634" y="334137"/>
                </a:moveTo>
                <a:lnTo>
                  <a:pt x="63500" y="334137"/>
                </a:lnTo>
                <a:lnTo>
                  <a:pt x="74612" y="345186"/>
                </a:lnTo>
                <a:lnTo>
                  <a:pt x="74612" y="339090"/>
                </a:lnTo>
                <a:lnTo>
                  <a:pt x="69634" y="334137"/>
                </a:lnTo>
                <a:close/>
              </a:path>
              <a:path w="127000" h="690879">
                <a:moveTo>
                  <a:pt x="74612" y="334137"/>
                </a:moveTo>
                <a:lnTo>
                  <a:pt x="69634" y="334137"/>
                </a:lnTo>
                <a:lnTo>
                  <a:pt x="74612" y="339090"/>
                </a:lnTo>
                <a:lnTo>
                  <a:pt x="74612" y="33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73728" y="2756661"/>
            <a:ext cx="1003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ассичес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73728" y="2939541"/>
            <a:ext cx="1439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лимфома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Ходжкина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(кЛХ)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(95%)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59168" y="2918460"/>
            <a:ext cx="525779" cy="193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5076" y="2944114"/>
            <a:ext cx="419734" cy="88265"/>
          </a:xfrm>
          <a:custGeom>
            <a:avLst/>
            <a:gdLst/>
            <a:ahLst/>
            <a:cxnLst/>
            <a:rect l="l" t="t" r="r" b="b"/>
            <a:pathLst>
              <a:path w="419734" h="88264">
                <a:moveTo>
                  <a:pt x="42672" y="2159"/>
                </a:moveTo>
                <a:lnTo>
                  <a:pt x="25967" y="5617"/>
                </a:lnTo>
                <a:lnTo>
                  <a:pt x="12382" y="14874"/>
                </a:lnTo>
                <a:lnTo>
                  <a:pt x="3274" y="28537"/>
                </a:lnTo>
                <a:lnTo>
                  <a:pt x="0" y="45212"/>
                </a:lnTo>
                <a:lnTo>
                  <a:pt x="3460" y="61916"/>
                </a:lnTo>
                <a:lnTo>
                  <a:pt x="12731" y="75501"/>
                </a:lnTo>
                <a:lnTo>
                  <a:pt x="26431" y="84609"/>
                </a:lnTo>
                <a:lnTo>
                  <a:pt x="43179" y="87884"/>
                </a:lnTo>
                <a:lnTo>
                  <a:pt x="59811" y="84423"/>
                </a:lnTo>
                <a:lnTo>
                  <a:pt x="73358" y="75152"/>
                </a:lnTo>
                <a:lnTo>
                  <a:pt x="82452" y="61452"/>
                </a:lnTo>
                <a:lnTo>
                  <a:pt x="82871" y="59309"/>
                </a:lnTo>
                <a:lnTo>
                  <a:pt x="42925" y="59309"/>
                </a:lnTo>
                <a:lnTo>
                  <a:pt x="42799" y="30734"/>
                </a:lnTo>
                <a:lnTo>
                  <a:pt x="82765" y="30475"/>
                </a:lnTo>
                <a:lnTo>
                  <a:pt x="82266" y="28072"/>
                </a:lnTo>
                <a:lnTo>
                  <a:pt x="73009" y="14525"/>
                </a:lnTo>
                <a:lnTo>
                  <a:pt x="59346" y="5431"/>
                </a:lnTo>
                <a:lnTo>
                  <a:pt x="42672" y="2159"/>
                </a:lnTo>
                <a:close/>
              </a:path>
              <a:path w="419734" h="88264">
                <a:moveTo>
                  <a:pt x="416689" y="28575"/>
                </a:moveTo>
                <a:lnTo>
                  <a:pt x="376681" y="28575"/>
                </a:lnTo>
                <a:lnTo>
                  <a:pt x="376935" y="57150"/>
                </a:lnTo>
                <a:lnTo>
                  <a:pt x="336965" y="57408"/>
                </a:lnTo>
                <a:lnTo>
                  <a:pt x="337468" y="59828"/>
                </a:lnTo>
                <a:lnTo>
                  <a:pt x="346725" y="73405"/>
                </a:lnTo>
                <a:lnTo>
                  <a:pt x="360388" y="82506"/>
                </a:lnTo>
                <a:lnTo>
                  <a:pt x="377063" y="85725"/>
                </a:lnTo>
                <a:lnTo>
                  <a:pt x="393711" y="82266"/>
                </a:lnTo>
                <a:lnTo>
                  <a:pt x="407288" y="73009"/>
                </a:lnTo>
                <a:lnTo>
                  <a:pt x="416389" y="59346"/>
                </a:lnTo>
                <a:lnTo>
                  <a:pt x="419607" y="42672"/>
                </a:lnTo>
                <a:lnTo>
                  <a:pt x="416689" y="28575"/>
                </a:lnTo>
                <a:close/>
              </a:path>
              <a:path w="419734" h="88264">
                <a:moveTo>
                  <a:pt x="82765" y="30475"/>
                </a:moveTo>
                <a:lnTo>
                  <a:pt x="42799" y="30734"/>
                </a:lnTo>
                <a:lnTo>
                  <a:pt x="42925" y="59309"/>
                </a:lnTo>
                <a:lnTo>
                  <a:pt x="82921" y="59050"/>
                </a:lnTo>
                <a:lnTo>
                  <a:pt x="85725" y="44703"/>
                </a:lnTo>
                <a:lnTo>
                  <a:pt x="82765" y="30475"/>
                </a:lnTo>
                <a:close/>
              </a:path>
              <a:path w="419734" h="88264">
                <a:moveTo>
                  <a:pt x="82921" y="59050"/>
                </a:moveTo>
                <a:lnTo>
                  <a:pt x="42925" y="59309"/>
                </a:lnTo>
                <a:lnTo>
                  <a:pt x="82871" y="59309"/>
                </a:lnTo>
                <a:lnTo>
                  <a:pt x="82921" y="59050"/>
                </a:lnTo>
                <a:close/>
              </a:path>
              <a:path w="419734" h="88264">
                <a:moveTo>
                  <a:pt x="336779" y="28833"/>
                </a:moveTo>
                <a:lnTo>
                  <a:pt x="82765" y="30475"/>
                </a:lnTo>
                <a:lnTo>
                  <a:pt x="85725" y="44703"/>
                </a:lnTo>
                <a:lnTo>
                  <a:pt x="82921" y="59050"/>
                </a:lnTo>
                <a:lnTo>
                  <a:pt x="336965" y="57408"/>
                </a:lnTo>
                <a:lnTo>
                  <a:pt x="334009" y="43180"/>
                </a:lnTo>
                <a:lnTo>
                  <a:pt x="336779" y="28833"/>
                </a:lnTo>
                <a:close/>
              </a:path>
              <a:path w="419734" h="88264">
                <a:moveTo>
                  <a:pt x="376681" y="28575"/>
                </a:moveTo>
                <a:lnTo>
                  <a:pt x="336779" y="28833"/>
                </a:lnTo>
                <a:lnTo>
                  <a:pt x="334009" y="43180"/>
                </a:lnTo>
                <a:lnTo>
                  <a:pt x="336965" y="57408"/>
                </a:lnTo>
                <a:lnTo>
                  <a:pt x="376935" y="57150"/>
                </a:lnTo>
                <a:lnTo>
                  <a:pt x="376681" y="28575"/>
                </a:lnTo>
                <a:close/>
              </a:path>
              <a:path w="419734" h="88264">
                <a:moveTo>
                  <a:pt x="376554" y="0"/>
                </a:moveTo>
                <a:lnTo>
                  <a:pt x="359906" y="3532"/>
                </a:lnTo>
                <a:lnTo>
                  <a:pt x="346328" y="12826"/>
                </a:lnTo>
                <a:lnTo>
                  <a:pt x="337228" y="26503"/>
                </a:lnTo>
                <a:lnTo>
                  <a:pt x="336779" y="28833"/>
                </a:lnTo>
                <a:lnTo>
                  <a:pt x="416689" y="28575"/>
                </a:lnTo>
                <a:lnTo>
                  <a:pt x="416149" y="25967"/>
                </a:lnTo>
                <a:lnTo>
                  <a:pt x="406892" y="12382"/>
                </a:lnTo>
                <a:lnTo>
                  <a:pt x="393229" y="3274"/>
                </a:lnTo>
                <a:lnTo>
                  <a:pt x="376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6796" y="3040379"/>
            <a:ext cx="900683" cy="1935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3339" y="3067304"/>
            <a:ext cx="793750" cy="85725"/>
          </a:xfrm>
          <a:custGeom>
            <a:avLst/>
            <a:gdLst/>
            <a:ahLst/>
            <a:cxnLst/>
            <a:rect l="l" t="t" r="r" b="b"/>
            <a:pathLst>
              <a:path w="793750" h="85725">
                <a:moveTo>
                  <a:pt x="42925" y="0"/>
                </a:moveTo>
                <a:lnTo>
                  <a:pt x="26173" y="3385"/>
                </a:lnTo>
                <a:lnTo>
                  <a:pt x="12557" y="12557"/>
                </a:lnTo>
                <a:lnTo>
                  <a:pt x="3367" y="26199"/>
                </a:lnTo>
                <a:lnTo>
                  <a:pt x="0" y="42925"/>
                </a:lnTo>
                <a:lnTo>
                  <a:pt x="3367" y="59578"/>
                </a:lnTo>
                <a:lnTo>
                  <a:pt x="12557" y="73183"/>
                </a:lnTo>
                <a:lnTo>
                  <a:pt x="26199" y="82359"/>
                </a:lnTo>
                <a:lnTo>
                  <a:pt x="42925" y="85725"/>
                </a:lnTo>
                <a:lnTo>
                  <a:pt x="59578" y="82359"/>
                </a:lnTo>
                <a:lnTo>
                  <a:pt x="73183" y="73183"/>
                </a:lnTo>
                <a:lnTo>
                  <a:pt x="82359" y="59578"/>
                </a:lnTo>
                <a:lnTo>
                  <a:pt x="82850" y="57150"/>
                </a:lnTo>
                <a:lnTo>
                  <a:pt x="42925" y="57150"/>
                </a:lnTo>
                <a:lnTo>
                  <a:pt x="42925" y="28575"/>
                </a:lnTo>
                <a:lnTo>
                  <a:pt x="82828" y="28575"/>
                </a:lnTo>
                <a:lnTo>
                  <a:pt x="82359" y="26253"/>
                </a:lnTo>
                <a:lnTo>
                  <a:pt x="73183" y="12604"/>
                </a:lnTo>
                <a:lnTo>
                  <a:pt x="59578" y="3385"/>
                </a:lnTo>
                <a:lnTo>
                  <a:pt x="42925" y="0"/>
                </a:lnTo>
                <a:close/>
              </a:path>
              <a:path w="793750" h="85725">
                <a:moveTo>
                  <a:pt x="750824" y="0"/>
                </a:moveTo>
                <a:lnTo>
                  <a:pt x="734097" y="3385"/>
                </a:lnTo>
                <a:lnTo>
                  <a:pt x="720455" y="12604"/>
                </a:lnTo>
                <a:lnTo>
                  <a:pt x="711265" y="26253"/>
                </a:lnTo>
                <a:lnTo>
                  <a:pt x="707898" y="42925"/>
                </a:lnTo>
                <a:lnTo>
                  <a:pt x="711265" y="59578"/>
                </a:lnTo>
                <a:lnTo>
                  <a:pt x="720455" y="73183"/>
                </a:lnTo>
                <a:lnTo>
                  <a:pt x="734097" y="82359"/>
                </a:lnTo>
                <a:lnTo>
                  <a:pt x="750824" y="85725"/>
                </a:lnTo>
                <a:lnTo>
                  <a:pt x="767476" y="82359"/>
                </a:lnTo>
                <a:lnTo>
                  <a:pt x="781081" y="73183"/>
                </a:lnTo>
                <a:lnTo>
                  <a:pt x="790257" y="59578"/>
                </a:lnTo>
                <a:lnTo>
                  <a:pt x="790748" y="57150"/>
                </a:lnTo>
                <a:lnTo>
                  <a:pt x="750824" y="57150"/>
                </a:lnTo>
                <a:lnTo>
                  <a:pt x="750824" y="28575"/>
                </a:lnTo>
                <a:lnTo>
                  <a:pt x="790726" y="28575"/>
                </a:lnTo>
                <a:lnTo>
                  <a:pt x="790257" y="26253"/>
                </a:lnTo>
                <a:lnTo>
                  <a:pt x="781081" y="12604"/>
                </a:lnTo>
                <a:lnTo>
                  <a:pt x="767476" y="3385"/>
                </a:lnTo>
                <a:lnTo>
                  <a:pt x="750824" y="0"/>
                </a:lnTo>
                <a:close/>
              </a:path>
              <a:path w="793750" h="85725">
                <a:moveTo>
                  <a:pt x="82828" y="28575"/>
                </a:moveTo>
                <a:lnTo>
                  <a:pt x="42925" y="28575"/>
                </a:lnTo>
                <a:lnTo>
                  <a:pt x="42925" y="57150"/>
                </a:lnTo>
                <a:lnTo>
                  <a:pt x="82850" y="57150"/>
                </a:lnTo>
                <a:lnTo>
                  <a:pt x="85725" y="42925"/>
                </a:lnTo>
                <a:lnTo>
                  <a:pt x="82828" y="28575"/>
                </a:lnTo>
                <a:close/>
              </a:path>
              <a:path w="793750" h="85725">
                <a:moveTo>
                  <a:pt x="710796" y="28575"/>
                </a:moveTo>
                <a:lnTo>
                  <a:pt x="82828" y="28575"/>
                </a:lnTo>
                <a:lnTo>
                  <a:pt x="85725" y="42925"/>
                </a:lnTo>
                <a:lnTo>
                  <a:pt x="82850" y="57150"/>
                </a:lnTo>
                <a:lnTo>
                  <a:pt x="710774" y="57150"/>
                </a:lnTo>
                <a:lnTo>
                  <a:pt x="707898" y="42925"/>
                </a:lnTo>
                <a:lnTo>
                  <a:pt x="710796" y="28575"/>
                </a:lnTo>
                <a:close/>
              </a:path>
              <a:path w="793750" h="85725">
                <a:moveTo>
                  <a:pt x="790726" y="28575"/>
                </a:moveTo>
                <a:lnTo>
                  <a:pt x="750824" y="28575"/>
                </a:lnTo>
                <a:lnTo>
                  <a:pt x="750824" y="57150"/>
                </a:lnTo>
                <a:lnTo>
                  <a:pt x="790748" y="57150"/>
                </a:lnTo>
                <a:lnTo>
                  <a:pt x="793623" y="42925"/>
                </a:lnTo>
                <a:lnTo>
                  <a:pt x="790726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9228" y="3476244"/>
            <a:ext cx="1223772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6405" y="3502025"/>
            <a:ext cx="1068070" cy="700405"/>
          </a:xfrm>
          <a:custGeom>
            <a:avLst/>
            <a:gdLst/>
            <a:ahLst/>
            <a:cxnLst/>
            <a:rect l="l" t="t" r="r" b="b"/>
            <a:pathLst>
              <a:path w="1068070" h="700404">
                <a:moveTo>
                  <a:pt x="1004570" y="604647"/>
                </a:moveTo>
                <a:lnTo>
                  <a:pt x="972820" y="604647"/>
                </a:lnTo>
                <a:lnTo>
                  <a:pt x="1020445" y="699897"/>
                </a:lnTo>
                <a:lnTo>
                  <a:pt x="1060132" y="620522"/>
                </a:lnTo>
                <a:lnTo>
                  <a:pt x="1004570" y="620522"/>
                </a:lnTo>
                <a:lnTo>
                  <a:pt x="1004570" y="604647"/>
                </a:lnTo>
                <a:close/>
              </a:path>
              <a:path w="1068070" h="700404">
                <a:moveTo>
                  <a:pt x="1004570" y="15875"/>
                </a:moveTo>
                <a:lnTo>
                  <a:pt x="1004570" y="620522"/>
                </a:lnTo>
                <a:lnTo>
                  <a:pt x="1036320" y="620522"/>
                </a:lnTo>
                <a:lnTo>
                  <a:pt x="1036320" y="31750"/>
                </a:lnTo>
                <a:lnTo>
                  <a:pt x="1020445" y="31750"/>
                </a:lnTo>
                <a:lnTo>
                  <a:pt x="1004570" y="15875"/>
                </a:lnTo>
                <a:close/>
              </a:path>
              <a:path w="1068070" h="700404">
                <a:moveTo>
                  <a:pt x="1068070" y="604647"/>
                </a:moveTo>
                <a:lnTo>
                  <a:pt x="1036320" y="604647"/>
                </a:lnTo>
                <a:lnTo>
                  <a:pt x="1036320" y="620522"/>
                </a:lnTo>
                <a:lnTo>
                  <a:pt x="1060132" y="620522"/>
                </a:lnTo>
                <a:lnTo>
                  <a:pt x="1068070" y="604647"/>
                </a:lnTo>
                <a:close/>
              </a:path>
              <a:path w="1068070" h="700404">
                <a:moveTo>
                  <a:pt x="1029208" y="0"/>
                </a:moveTo>
                <a:lnTo>
                  <a:pt x="0" y="0"/>
                </a:lnTo>
                <a:lnTo>
                  <a:pt x="0" y="31750"/>
                </a:lnTo>
                <a:lnTo>
                  <a:pt x="1004570" y="31750"/>
                </a:lnTo>
                <a:lnTo>
                  <a:pt x="1004570" y="15875"/>
                </a:lnTo>
                <a:lnTo>
                  <a:pt x="1036320" y="15875"/>
                </a:lnTo>
                <a:lnTo>
                  <a:pt x="1036320" y="7112"/>
                </a:lnTo>
                <a:lnTo>
                  <a:pt x="1029208" y="0"/>
                </a:lnTo>
                <a:close/>
              </a:path>
              <a:path w="1068070" h="700404">
                <a:moveTo>
                  <a:pt x="1036320" y="15875"/>
                </a:moveTo>
                <a:lnTo>
                  <a:pt x="1004570" y="15875"/>
                </a:lnTo>
                <a:lnTo>
                  <a:pt x="1020445" y="31750"/>
                </a:lnTo>
                <a:lnTo>
                  <a:pt x="1036320" y="31750"/>
                </a:lnTo>
                <a:lnTo>
                  <a:pt x="1036320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774816" y="5208270"/>
            <a:ext cx="3328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*ПТКЛ-НУ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= периферическая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T-клеточная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лимфома,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не  уточненная; АИТЛ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ангиоиммунобластная T-клеточная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лимфома; ДККВЛ =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диффузная крупноклеточная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 лимфома; 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ФЛ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фолликулярная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лимфома.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1543" y="5778500"/>
            <a:ext cx="817245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r>
              <a:rPr sz="900" spc="-55" dirty="0">
                <a:solidFill>
                  <a:srgbClr val="0000FF"/>
                </a:solidFill>
                <a:latin typeface="Trebuchet MS"/>
                <a:cs typeface="Trebuchet MS"/>
              </a:rPr>
              <a:t>	</a:t>
            </a:r>
            <a:r>
              <a:rPr sz="9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endParaRPr lang="en-US" sz="900" u="sng" spc="-5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rebuchet MS"/>
              <a:cs typeface="Trebuchet MS"/>
            </a:endParaRPr>
          </a:p>
          <a:p>
            <a:pPr marL="43053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Литература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American Cancer Society.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Cancer Facts &amp; Figures 2013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 Atlanta,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GA: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American Cancer Society; 2013.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of non-Hodgkin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lymphoma.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American Cancer Society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site.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http://www.cancer.org/cancer/non-hodgkinlymphoma/detailedguide/non-hodgkin-lymphoma-types-of-non-hodgkin-lymphoma.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Updated November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14,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2013.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Accessed December 19,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. 3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Küppers R.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Nat Rev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 2009;9(1):15-27.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International T-Cell Lymphoma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Project.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J Clin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Oncol.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2008;26(25):4124-4130.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5.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Swerdlow SH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et al, eds.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WHO Classification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of Tumours of Haematopoietic and Lymphoid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 4th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ed.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93435" y="2764535"/>
            <a:ext cx="2241804" cy="14020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699" y="1372869"/>
            <a:ext cx="704850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30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04800"/>
            <a:ext cx="8083624" cy="60392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</a:p>
        </p:txBody>
      </p:sp>
      <p:pic>
        <p:nvPicPr>
          <p:cNvPr id="450563" name="Picture 3" descr="гэ_12_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5219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1" y="6488668"/>
            <a:ext cx="77565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753812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15672" cy="93610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4659" name="Picture 3" descr="гэ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1435"/>
            <a:ext cx="7992888" cy="57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44799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250824" y="-76200"/>
            <a:ext cx="8713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L&amp;H (‘pop-corn’)</a:t>
            </a:r>
          </a:p>
        </p:txBody>
      </p:sp>
      <p:pic>
        <p:nvPicPr>
          <p:cNvPr id="481284" name="Picture 4" descr="pop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03964" cy="57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704607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696200" cy="86409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6707" name="Picture 3" descr="cd20_50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21740" cy="56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295400" y="5908675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CD20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59100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371656" cy="86409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7731" name="Picture 3" descr="cd3_50_1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1" y="836712"/>
            <a:ext cx="780045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295400" y="5908675"/>
            <a:ext cx="10477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CD3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36021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128248" cy="90872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Лимфома Ходжкина, нодулярный тип лимфоидного преобладания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5685" name="Picture 5" descr="cd57_50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137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680796" y="5733256"/>
            <a:ext cx="1276350" cy="641350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CD</a:t>
            </a:r>
            <a:r>
              <a:rPr lang="ru-RU" sz="3600" dirty="0">
                <a:solidFill>
                  <a:schemeClr val="bg1"/>
                </a:solidFill>
              </a:rPr>
              <a:t>57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11866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969204" y="142718"/>
            <a:ext cx="7055791" cy="9516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noAutofit/>
          </a:bodyPr>
          <a:lstStyle/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25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Лимфома Ходжкина</a:t>
            </a:r>
          </a:p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25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Дифференциальный диагноз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68676" y="970612"/>
            <a:ext cx="8632707" cy="53179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Реактивная лимфоаденопатия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Дифференциальная диагностика лимфомы Ходжкина внутри себя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Неходжкинские лимфомы из крупных клеток или с крупноклеточным компонентом: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Диффузная крупноклеточная В-клеточная лимфома, богатая Т-клетками и гистиоцитами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Первичная медиастинальная крупноклеточная В-клеточная лимфома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ДБКЛ, БДУ (особенно, ассоциированная с EBV-инфекцией)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Лимфома «серой зоны»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Анапластические T-клеточные лимфомы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Диффузная крупноклеточная В-клеточная лимфома с экспрессией A</a:t>
            </a:r>
            <a:r>
              <a:rPr lang="en-US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LK</a:t>
            </a:r>
            <a:endParaRPr lang="ru-RU" sz="17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Т-клеточная лимфома/лейкоз взрослых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	Ангиоиммунобластная лимфома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7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63" y="6021288"/>
            <a:ext cx="7862400" cy="3071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700" dirty="0"/>
              <a:t>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 [Internet; beta version ahead of print]. Lyon (France): International Agency for Research on Cancer; 2022 [cited 2023.05.29].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Available from: https://tumourclassification.iarc.who.int/chapters/63.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711399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969204" y="326911"/>
            <a:ext cx="7055791" cy="951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noAutofit/>
          </a:bodyPr>
          <a:lstStyle/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29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Лимфома Ходжкина</a:t>
            </a:r>
          </a:p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29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Дифференциальный диагноз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68676" y="1483351"/>
            <a:ext cx="8632707" cy="27326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160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Композитные лимфомы и лимфомы с трансформацией (Хронический лимфоцитарный лейкоз/лимфома из малых лимфоцитов в лимфому Ходжкина)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20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20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ea typeface="Arial" pitchFamily="34"/>
                <a:cs typeface="Arial" pitchFamily="34" charset="0"/>
              </a:rPr>
              <a:t>Лимфомы, ассоциированные с иммунодефицитом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676" y="5524080"/>
            <a:ext cx="7862400" cy="3071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700" dirty="0"/>
              <a:t>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 [Internet; beta version ahead of print]. Lyon (France): International Agency for Research on Cancer; 2022 [cited 2023.05.29].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Available from: https://tumourclassification.iarc.who.int/chapters/63.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1037743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969204" y="326911"/>
            <a:ext cx="7055791" cy="951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noAutofit/>
          </a:bodyPr>
          <a:lstStyle/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Трудности диагностики ЛПЗ</a:t>
            </a:r>
            <a:endParaRPr lang="ru-RU" sz="29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68676" y="908720"/>
            <a:ext cx="8235772" cy="417646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Биопсийный/операционный материал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Маленький размер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Раздавленная/смятая ткань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Некротизированная ткань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Нарушение правил фиксации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Холодовая ишемия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Неадекватный объем фиксирующей жидкости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Несоответствующее время фиксации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Слишком крупный образец → фиксирующая жидкость не полностью проникает в ткани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Неадекватная фиксирующая жидкость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Избыточная фиксация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Отложение формалинового пигмента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Недостаточное раскрытие антигена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Заливка в перегретый парафин </a:t>
            </a: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8288" indent="0">
              <a:buNone/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Falini B et al. Blood 1995; 85: 1–14</a:t>
            </a: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9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969204" y="326911"/>
            <a:ext cx="7055791" cy="951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noAutofit/>
          </a:bodyPr>
          <a:lstStyle/>
          <a:p>
            <a:pPr marL="309575" indent="-306963" algn="ctr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Трудности диагностики ЛПЗ</a:t>
            </a:r>
            <a:endParaRPr lang="ru-RU" sz="29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68676" y="1196752"/>
            <a:ext cx="8235772" cy="417646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274320" indent="-256032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640080" indent="-256032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005840" indent="-256032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indent="-256032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645920" indent="-256032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 marL="1965960" indent="-256032">
              <a:spcBef>
                <a:spcPct val="20000"/>
              </a:spcBef>
              <a:buSzPct val="60000"/>
              <a:buFont typeface="Wingdings" pitchFamily="2" charset="2"/>
              <a:buChar char=""/>
              <a:defRPr sz="1400"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6pPr>
            <a:lvl7pPr marL="2240280" indent="-256032">
              <a:spcBef>
                <a:spcPct val="20000"/>
              </a:spcBef>
              <a:buSzPct val="60000"/>
              <a:buFont typeface="Wingdings" pitchFamily="2" charset="2"/>
              <a:buChar char=""/>
              <a:defRPr sz="1400"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7pPr>
            <a:lvl8pPr marL="2514600" indent="-256032">
              <a:spcBef>
                <a:spcPct val="20000"/>
              </a:spcBef>
              <a:buSzPct val="60000"/>
              <a:buFont typeface="Wingdings" pitchFamily="2" charset="2"/>
              <a:buChar char=""/>
              <a:defRPr sz="1400"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8pPr>
            <a:lvl9pPr marL="2834640" indent="-256032">
              <a:spcBef>
                <a:spcPct val="20000"/>
              </a:spcBef>
              <a:buSzPct val="60000"/>
              <a:buFont typeface="Wingdings" pitchFamily="2" charset="2"/>
              <a:buChar char=""/>
              <a:defRPr sz="1400"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9pPr>
          </a:lstStyle>
          <a:p>
            <a:r>
              <a:rPr lang="ru-RU" sz="2400" dirty="0"/>
              <a:t>Иммуногистохимия </a:t>
            </a:r>
          </a:p>
          <a:p>
            <a:r>
              <a:rPr lang="ru-RU" sz="2400" dirty="0"/>
              <a:t>Неправильные позитивные и негативные контроли </a:t>
            </a:r>
          </a:p>
          <a:p>
            <a:r>
              <a:rPr lang="ru-RU" sz="2400" dirty="0"/>
              <a:t>Неправильный подбор панели применяемых антител </a:t>
            </a:r>
          </a:p>
          <a:p>
            <a:r>
              <a:rPr lang="ru-RU" sz="2400" dirty="0"/>
              <a:t>Неверная оценка субклеточной локализации хромогена </a:t>
            </a:r>
          </a:p>
          <a:p>
            <a:r>
              <a:rPr lang="ru-RU" sz="2400" dirty="0"/>
              <a:t>Использование просроченных реагентов </a:t>
            </a:r>
          </a:p>
          <a:p>
            <a:r>
              <a:rPr lang="ru-RU" sz="2400" dirty="0"/>
              <a:t>Негодное оборудование для пробоподготовки</a:t>
            </a:r>
          </a:p>
          <a:p>
            <a:endParaRPr lang="ru-RU" sz="2400" dirty="0"/>
          </a:p>
          <a:p>
            <a:endParaRPr lang="ru-RU" sz="2400" dirty="0"/>
          </a:p>
          <a:p>
            <a:pPr marL="18288" indent="0">
              <a:buNone/>
            </a:pPr>
            <a:r>
              <a:rPr lang="en-US" sz="1400" dirty="0">
                <a:effectLst/>
              </a:rPr>
              <a:t>Nordic Immunohistochemical Quality Control. CD30. Assessment Run 43 2015. Falini B et al. Blood 1995; 85: 1–14.</a:t>
            </a:r>
            <a:endParaRPr lang="ru-RU" sz="1400" dirty="0">
              <a:effectLst/>
            </a:endParaRPr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872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23528" y="892395"/>
            <a:ext cx="4564080" cy="45177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1832 год - Томас Ходжкин описал семерых пациентов с увеличением лимфатических узлов и селезёнки, истощением и общей слабостью.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Во всех случаях болезнь имела летальный исход.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dirty="0">
              <a:solidFill>
                <a:schemeClr val="accent2"/>
              </a:solidFill>
              <a:latin typeface="Arial" pitchFamily="34" charset="0"/>
              <a:ea typeface="Times New Roman" pitchFamily="18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1856 год С. Уилкс назвал патологию болезнью Ходжкина, добавил описание ещё 11 наблюдений.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dirty="0">
              <a:solidFill>
                <a:schemeClr val="accent2"/>
              </a:solidFill>
              <a:latin typeface="Arial" pitchFamily="34" charset="0"/>
              <a:ea typeface="Times New Roman" pitchFamily="18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В 1898 Карл Штернберг и в 1902 - Дороти Рид описали морфологию неопластических клеток болезни Ходжкина, улучшив дифференциальную диагностику с туберкулёзом.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800075" y="94382"/>
            <a:ext cx="1841550" cy="5320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9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История: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8560" y="5736043"/>
            <a:ext cx="7012800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1200" dirty="0"/>
              <a:t>Абрамов М.Г., Бриллиант М.Д., Бронштейн М.И., и др., (под редакцией академика А. И. Воробьева), Руководство по гематологии. 4-е изд. М., 2007.</a:t>
            </a:r>
          </a:p>
        </p:txBody>
      </p:sp>
      <p:pic>
        <p:nvPicPr>
          <p:cNvPr id="5" name="Picture 2" descr="0101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3369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7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971550" y="188913"/>
            <a:ext cx="7704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0066"/>
                    </a:gs>
                    <a:gs pos="100000">
                      <a:srgbClr val="660066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требований к итоговому заключению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9507" y="6437711"/>
            <a:ext cx="3774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>
              <a:spcBef>
                <a:spcPct val="20000"/>
              </a:spcBef>
              <a:buSzPct val="60000"/>
            </a:pPr>
            <a:r>
              <a:rPr 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Am J Surg Pathol 1992, 16 : 808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544" y="1615948"/>
            <a:ext cx="77046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всех ИГХ реакций должны быть изложены вне зависимости от значения полученных данных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3" y="2884236"/>
            <a:ext cx="75608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ИГХ окрашивания должны быть описаны с подробностями, свидетельствующими о специфичности реакций и правильной интерпретации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4581128"/>
            <a:ext cx="727285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кроме наименования антигена или антитела, в описательной части необходимо указывать клон</a:t>
            </a:r>
          </a:p>
        </p:txBody>
      </p:sp>
    </p:spTree>
    <p:extLst>
      <p:ext uri="{BB962C8B-B14F-4D97-AF65-F5344CB8AC3E}">
        <p14:creationId xmlns:p14="http://schemas.microsoft.com/office/powerpoint/2010/main" val="908287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172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37728" y="980728"/>
            <a:ext cx="8798767" cy="48254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800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Лимфопролиферативное заболевание, преимущественно поражающее лимфатические узлы, субстратом которого являются </a:t>
            </a: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крупные HRS или LP клетки В- герминальноклеточного происхождения с редукцией В-клеточной программы</a:t>
            </a:r>
            <a:r>
              <a:rPr lang="ru-RU" sz="2800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 (в случае классической лимфомы Ходжкина) </a:t>
            </a: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в специфическом неопухолевом воспалительном окружении, составляющем основную массу опухоли </a:t>
            </a:r>
            <a:r>
              <a:rPr lang="ru-RU" sz="2800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.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2800" dirty="0">
              <a:solidFill>
                <a:schemeClr val="accent2"/>
              </a:solidFill>
              <a:latin typeface="Arial" pitchFamily="34" charset="0"/>
              <a:ea typeface="Times New Roman" pitchFamily="18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2800" dirty="0">
              <a:solidFill>
                <a:schemeClr val="accent2"/>
              </a:solidFill>
              <a:latin typeface="Arial" pitchFamily="34" charset="0"/>
              <a:ea typeface="Times New Roman" pitchFamily="18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345190" y="115938"/>
            <a:ext cx="3408068" cy="639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36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Определение: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720" y="5964766"/>
            <a:ext cx="7862400" cy="64218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700" dirty="0"/>
              <a:t>Anita Maria Borges, Jan </a:t>
            </a:r>
            <a:r>
              <a:rPr lang="en-US" sz="700" dirty="0" err="1"/>
              <a:t>Delabie</a:t>
            </a:r>
            <a:r>
              <a:rPr lang="en-US" sz="700" dirty="0"/>
              <a:t>, Philippe </a:t>
            </a:r>
            <a:r>
              <a:rPr lang="en-US" sz="700" dirty="0" err="1"/>
              <a:t>Vielh</a:t>
            </a:r>
            <a:r>
              <a:rPr lang="en-US" sz="700" dirty="0"/>
              <a:t>, et al. Classic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</a:p>
          <a:p>
            <a:endParaRPr lang="en-US" sz="700" dirty="0"/>
          </a:p>
          <a:p>
            <a:r>
              <a:rPr lang="en-US" sz="700" dirty="0"/>
              <a:t>Sylvia Hartmann, Reiner Siebert, L. Jeffrey Medeiros, et al. Nodular lymphocyte predominant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92552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861242" y="218758"/>
            <a:ext cx="3473197" cy="4696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0820" rIns="81639" bIns="40820" anchor="t" anchorCtr="0" compatLnSpc="1">
            <a:noAutofit/>
          </a:bodyPr>
          <a:lstStyle/>
          <a:p>
            <a:pPr marL="309575" indent="-306963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r>
              <a:rPr lang="ru-RU" sz="36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Классификация ВОЗ:</a:t>
            </a:r>
          </a:p>
          <a:p>
            <a:pPr marL="309575" indent="-306963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endParaRPr lang="ru-RU" sz="16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  <a:p>
            <a:pPr marL="309575" indent="-306963" hangingPunct="0">
              <a:lnSpc>
                <a:spcPct val="90000"/>
              </a:lnSpc>
              <a:spcBef>
                <a:spcPts val="725"/>
              </a:spcBef>
              <a:tabLst>
                <a:tab pos="309575" algn="l"/>
                <a:tab pos="716790" algn="l"/>
                <a:tab pos="1124331" algn="l"/>
                <a:tab pos="1531874" algn="l"/>
                <a:tab pos="1939416" algn="l"/>
                <a:tab pos="2346958" algn="l"/>
                <a:tab pos="2754500" algn="l"/>
                <a:tab pos="3162042" algn="l"/>
                <a:tab pos="3569584" algn="l"/>
                <a:tab pos="3977125" algn="l"/>
                <a:tab pos="4384667" algn="l"/>
                <a:tab pos="4792208" algn="l"/>
                <a:tab pos="5199751" algn="l"/>
                <a:tab pos="5607293" algn="l"/>
                <a:tab pos="6014835" algn="l"/>
                <a:tab pos="6422377" algn="l"/>
                <a:tab pos="6829919" algn="l"/>
                <a:tab pos="7237461" algn="l"/>
                <a:tab pos="7645002" algn="l"/>
                <a:tab pos="8052544" algn="l"/>
                <a:tab pos="8460086" algn="l"/>
              </a:tabLst>
            </a:pPr>
            <a:endParaRPr lang="ru-RU" sz="1600" b="1" dirty="0">
              <a:solidFill>
                <a:schemeClr val="accent2"/>
              </a:solidFill>
              <a:latin typeface="Arial" pitchFamily="34" charset="0"/>
              <a:ea typeface="Arial" pitchFamily="34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53404" y="1157841"/>
            <a:ext cx="8709120" cy="39637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Неклассическая лимфома Ходжкина - нодулярный тип лимфоидного преобладания лимфомы Ходжкина</a:t>
            </a: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endParaRPr lang="ru-RU" sz="2800" b="1" dirty="0">
              <a:solidFill>
                <a:schemeClr val="accent2"/>
              </a:solidFill>
              <a:latin typeface="Arial" pitchFamily="34" charset="0"/>
              <a:ea typeface="Times New Roman" pitchFamily="18"/>
              <a:cs typeface="Arial" pitchFamily="34" charset="0"/>
            </a:endParaRPr>
          </a:p>
          <a:p>
            <a:pPr hangingPunct="0"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Классическая лимфома Ходжкина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	Нодулярный склероз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	Богатая лимфоцитами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	С истощением 	лимфоидной ткани</a:t>
            </a:r>
          </a:p>
          <a:p>
            <a:pPr hangingPunct="0">
              <a:tabLst>
                <a:tab pos="0" algn="l"/>
                <a:tab pos="405908" algn="l"/>
                <a:tab pos="813450" algn="l"/>
                <a:tab pos="1220993" algn="l"/>
                <a:tab pos="1628535" algn="l"/>
                <a:tab pos="2036077" algn="l"/>
                <a:tab pos="2443619" algn="l"/>
                <a:tab pos="2851160" algn="l"/>
                <a:tab pos="3258702" algn="l"/>
                <a:tab pos="3666243" algn="l"/>
                <a:tab pos="4073786" algn="l"/>
                <a:tab pos="4481328" algn="l"/>
                <a:tab pos="4888870" algn="l"/>
                <a:tab pos="5296085" algn="l"/>
                <a:tab pos="5703626" algn="l"/>
                <a:tab pos="6111169" algn="l"/>
                <a:tab pos="6518710" algn="l"/>
                <a:tab pos="6926253" algn="l"/>
                <a:tab pos="7333794" algn="l"/>
                <a:tab pos="7741337" algn="l"/>
                <a:tab pos="8148878" algn="l"/>
                <a:tab pos="8536174" algn="l"/>
                <a:tab pos="8557727" algn="l"/>
                <a:tab pos="8965268" algn="l"/>
                <a:tab pos="9372810" algn="l"/>
                <a:tab pos="9780352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Arial" pitchFamily="34" charset="0"/>
                <a:ea typeface="Times New Roman" pitchFamily="18"/>
                <a:cs typeface="Arial" pitchFamily="34" charset="0"/>
              </a:rPr>
              <a:t>	Смешанно клеточный 	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160" y="6062992"/>
            <a:ext cx="8726401" cy="36297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900" dirty="0"/>
              <a:t>WHO Classification of </a:t>
            </a:r>
            <a:r>
              <a:rPr lang="en-US" sz="900" dirty="0" err="1"/>
              <a:t>Tumours</a:t>
            </a:r>
            <a:r>
              <a:rPr lang="en-US" sz="900" dirty="0"/>
              <a:t> Editorial Board. </a:t>
            </a:r>
            <a:r>
              <a:rPr lang="en-US" sz="900" dirty="0" err="1"/>
              <a:t>Haematolymphoid</a:t>
            </a:r>
            <a:r>
              <a:rPr lang="en-US" sz="900" dirty="0"/>
              <a:t> </a:t>
            </a:r>
            <a:r>
              <a:rPr lang="en-US" sz="900" dirty="0" err="1"/>
              <a:t>tumours</a:t>
            </a:r>
            <a:r>
              <a:rPr lang="en-US" sz="900" dirty="0"/>
              <a:t> [Internet; beta version ahead of print]. Lyon (France): International Agency for Research on Cancer; 2022 [cited 2023.05.29]. (WHO classification of </a:t>
            </a:r>
            <a:r>
              <a:rPr lang="en-US" sz="900" dirty="0" err="1"/>
              <a:t>tumours</a:t>
            </a:r>
            <a:r>
              <a:rPr lang="en-US" sz="900" dirty="0"/>
              <a:t> series, 5th ed.; vol. 11). Available from: https://tumourclassification.iarc.who.int/chapters/63.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9328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568952" cy="45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3200" dirty="0">
                <a:solidFill>
                  <a:srgbClr val="00B0F0"/>
                </a:solidFill>
                <a:latin typeface="Garamond" pitchFamily="18" charset="0"/>
              </a:rPr>
              <a:t>диагностические – не менее двух ядер или двух долей в ядре, не менее двух ядрышек, каждое в разной доле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3200" dirty="0">
                <a:solidFill>
                  <a:srgbClr val="00B0F0"/>
                </a:solidFill>
                <a:latin typeface="Garamond" pitchFamily="18" charset="0"/>
              </a:rPr>
              <a:t>L&amp;H (‘pop-corn’)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3200" dirty="0">
                <a:solidFill>
                  <a:srgbClr val="00B0F0"/>
                </a:solidFill>
                <a:latin typeface="Garamond" pitchFamily="18" charset="0"/>
              </a:rPr>
              <a:t>лакунарные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3200" dirty="0">
                <a:solidFill>
                  <a:srgbClr val="00B0F0"/>
                </a:solidFill>
                <a:latin typeface="Garamond" pitchFamily="18" charset="0"/>
              </a:rPr>
              <a:t>плеоморфные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3200" dirty="0">
                <a:solidFill>
                  <a:srgbClr val="00B0F0"/>
                </a:solidFill>
                <a:latin typeface="Garamond" pitchFamily="18" charset="0"/>
              </a:rPr>
              <a:t>мумифицированные</a:t>
            </a: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640960" cy="1066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chemeClr val="folHlink"/>
                </a:solidFill>
                <a:latin typeface="Arial" charset="0"/>
              </a:rPr>
              <a:t>Клетки </a:t>
            </a:r>
            <a:br>
              <a:rPr lang="ru-RU" sz="3200">
                <a:solidFill>
                  <a:schemeClr val="folHlink"/>
                </a:solidFill>
                <a:latin typeface="Arial" charset="0"/>
              </a:rPr>
            </a:br>
            <a:r>
              <a:rPr lang="ru-RU" sz="3200">
                <a:solidFill>
                  <a:schemeClr val="folHlink"/>
                </a:solidFill>
                <a:latin typeface="Arial" charset="0"/>
              </a:rPr>
              <a:t>Березовского-Штернберга-Рид</a:t>
            </a:r>
          </a:p>
        </p:txBody>
      </p:sp>
      <p:sp>
        <p:nvSpPr>
          <p:cNvPr id="2" name="Прямоугольник 3">
            <a:extLst>
              <a:ext uri="{FF2B5EF4-FFF2-40B4-BE49-F238E27FC236}">
                <a16:creationId xmlns="" xmlns:a16="http://schemas.microsoft.com/office/drawing/2014/main" id="{09C34EAD-9630-AF03-C56E-896B5D74B200}"/>
              </a:ext>
            </a:extLst>
          </p:cNvPr>
          <p:cNvSpPr/>
          <p:nvPr/>
        </p:nvSpPr>
        <p:spPr>
          <a:xfrm>
            <a:off x="414720" y="5964766"/>
            <a:ext cx="7862400" cy="64218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700" dirty="0"/>
              <a:t>Anita Maria Borges, Jan </a:t>
            </a:r>
            <a:r>
              <a:rPr lang="en-US" sz="700" dirty="0" err="1"/>
              <a:t>Delabie</a:t>
            </a:r>
            <a:r>
              <a:rPr lang="en-US" sz="700" dirty="0"/>
              <a:t>, Philippe </a:t>
            </a:r>
            <a:r>
              <a:rPr lang="en-US" sz="700" dirty="0" err="1"/>
              <a:t>Vielh</a:t>
            </a:r>
            <a:r>
              <a:rPr lang="en-US" sz="700" dirty="0"/>
              <a:t>, et al. Classic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</a:p>
          <a:p>
            <a:endParaRPr lang="en-US" sz="700" dirty="0"/>
          </a:p>
          <a:p>
            <a:r>
              <a:rPr lang="en-US" sz="700" dirty="0"/>
              <a:t>Sylvia Hartmann, Reiner Siebert, L. Jeffrey Medeiros, et al. Nodular lymphocyte predominant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38996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6712"/>
            <a:ext cx="8534400" cy="525658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95% всех лимфом Ходжкина, бимодальное распределение (15-35 лет и пожилые)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лимфатические узлы шеи - 75%, селезенка – 20%, костный мозг – 5%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диагностические опухолевые клетки на соответствующем реактивно-воспалительном фоне </a:t>
            </a:r>
          </a:p>
          <a:p>
            <a:pPr lvl="1"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;"/>
            </a:pPr>
            <a:r>
              <a:rPr lang="ru-RU" sz="2000" dirty="0">
                <a:solidFill>
                  <a:srgbClr val="00B0F0"/>
                </a:solidFill>
                <a:latin typeface="Garamond" pitchFamily="18" charset="0"/>
              </a:rPr>
              <a:t>нодулярный склероз (1 и 2 степени)</a:t>
            </a:r>
          </a:p>
          <a:p>
            <a:pPr lvl="1"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;"/>
            </a:pPr>
            <a:r>
              <a:rPr lang="ru-RU" sz="2000" dirty="0">
                <a:solidFill>
                  <a:srgbClr val="00B0F0"/>
                </a:solidFill>
                <a:latin typeface="Garamond" pitchFamily="18" charset="0"/>
              </a:rPr>
              <a:t>смешанно-клеточный</a:t>
            </a:r>
          </a:p>
          <a:p>
            <a:pPr lvl="1"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;"/>
            </a:pPr>
            <a:r>
              <a:rPr lang="ru-RU" sz="2000" dirty="0">
                <a:solidFill>
                  <a:srgbClr val="00B0F0"/>
                </a:solidFill>
                <a:latin typeface="Garamond" pitchFamily="18" charset="0"/>
              </a:rPr>
              <a:t>с истощением лимфоидной ткани</a:t>
            </a:r>
          </a:p>
          <a:p>
            <a:pPr lvl="1"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;"/>
            </a:pPr>
            <a:r>
              <a:rPr lang="ru-RU" sz="2000" dirty="0">
                <a:solidFill>
                  <a:srgbClr val="00B0F0"/>
                </a:solidFill>
                <a:latin typeface="Garamond" pitchFamily="18" charset="0"/>
              </a:rPr>
              <a:t>с большим количеством лимфоцитов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LCA-,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 СD3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-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, СD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20-/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+, СD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1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5+, CD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30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+, 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fascin+,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clusterin-, 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ALK-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в клетках БШР в гены иммуноглобулинов клонально  реарранжированы (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&gt;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 98%</a:t>
            </a:r>
            <a:r>
              <a:rPr lang="en-US" sz="2800" dirty="0">
                <a:solidFill>
                  <a:srgbClr val="00B0F0"/>
                </a:solidFill>
                <a:latin typeface="Garamond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случаев)</a:t>
            </a:r>
          </a:p>
          <a:p>
            <a:pPr>
              <a:lnSpc>
                <a:spcPct val="70000"/>
              </a:lnSpc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ru-RU" sz="2800" dirty="0">
                <a:solidFill>
                  <a:srgbClr val="00B0F0"/>
                </a:solidFill>
                <a:latin typeface="Garamond" pitchFamily="18" charset="0"/>
              </a:rPr>
              <a:t>гистологический вариант имеет меньшее прогностическое значение, чем стадия и В-симптомы</a:t>
            </a: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075240" cy="76470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Классическая лимфома Ходжкина</a:t>
            </a:r>
            <a:endParaRPr lang="ru-RU" sz="4800" dirty="0">
              <a:solidFill>
                <a:srgbClr val="C60000"/>
              </a:solidFill>
            </a:endParaRPr>
          </a:p>
        </p:txBody>
      </p:sp>
      <p:sp>
        <p:nvSpPr>
          <p:cNvPr id="2" name="Прямоугольник 3">
            <a:extLst>
              <a:ext uri="{FF2B5EF4-FFF2-40B4-BE49-F238E27FC236}">
                <a16:creationId xmlns="" xmlns:a16="http://schemas.microsoft.com/office/drawing/2014/main" id="{2EC53A3E-7864-FFBA-C9F0-536BAFDB47C3}"/>
              </a:ext>
            </a:extLst>
          </p:cNvPr>
          <p:cNvSpPr/>
          <p:nvPr/>
        </p:nvSpPr>
        <p:spPr>
          <a:xfrm>
            <a:off x="304800" y="6093296"/>
            <a:ext cx="8534399" cy="62236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700" dirty="0"/>
              <a:t>Anita Maria Borges, Jan </a:t>
            </a:r>
            <a:r>
              <a:rPr lang="en-US" sz="700" dirty="0" err="1"/>
              <a:t>Delabie</a:t>
            </a:r>
            <a:r>
              <a:rPr lang="en-US" sz="700" dirty="0"/>
              <a:t>, Philippe </a:t>
            </a:r>
            <a:r>
              <a:rPr lang="en-US" sz="700" dirty="0" err="1"/>
              <a:t>Vielh</a:t>
            </a:r>
            <a:r>
              <a:rPr lang="en-US" sz="700" dirty="0"/>
              <a:t>, et al. Classic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</a:p>
          <a:p>
            <a:endParaRPr lang="en-US" sz="700" dirty="0"/>
          </a:p>
          <a:p>
            <a:r>
              <a:rPr lang="en-US" sz="700" dirty="0"/>
              <a:t>Sylvia Hartmann, Reiner Siebert, L. Jeffrey Medeiros, et al. Nodular lymphocyte predominant Hodgkin lymphoma. In: WHO Classification of </a:t>
            </a:r>
            <a:r>
              <a:rPr lang="en-US" sz="700" dirty="0" err="1"/>
              <a:t>Tumours</a:t>
            </a:r>
            <a:r>
              <a:rPr lang="en-US" sz="700" dirty="0"/>
              <a:t> Editorial Board. </a:t>
            </a:r>
            <a:r>
              <a:rPr lang="en-US" sz="700" dirty="0" err="1"/>
              <a:t>Haematolymphoid</a:t>
            </a:r>
            <a:r>
              <a:rPr lang="en-US" sz="700" dirty="0"/>
              <a:t> </a:t>
            </a:r>
            <a:r>
              <a:rPr lang="en-US" sz="700" dirty="0" err="1"/>
              <a:t>tumours</a:t>
            </a:r>
            <a:r>
              <a:rPr lang="en-US" sz="700" dirty="0"/>
              <a:t>. Lyon (France): International Agency for Research on Cancer; forthcoming. (WHO classification of </a:t>
            </a:r>
            <a:r>
              <a:rPr lang="en-US" sz="700" dirty="0" err="1"/>
              <a:t>tumours</a:t>
            </a:r>
            <a:r>
              <a:rPr lang="en-US" sz="700" dirty="0"/>
              <a:t> series, 5th ed.; vol. 11). https://publications.iarc.fr.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58737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04" y="116632"/>
            <a:ext cx="8227640" cy="5319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Классическая </a:t>
            </a:r>
            <a:r>
              <a:rPr lang="ru-RU" sz="3400" dirty="0">
                <a:solidFill>
                  <a:srgbClr val="00B0F0"/>
                </a:solidFill>
                <a:latin typeface="Arial" charset="0"/>
              </a:rPr>
              <a:t>лимфома</a:t>
            </a:r>
            <a:r>
              <a:rPr lang="ru-RU" sz="3400" dirty="0">
                <a:solidFill>
                  <a:schemeClr val="folHlink"/>
                </a:solidFill>
                <a:latin typeface="Arial" charset="0"/>
              </a:rPr>
              <a:t> Ходжкина</a:t>
            </a:r>
            <a:endParaRPr lang="ru-RU" sz="4800" dirty="0">
              <a:solidFill>
                <a:srgbClr val="C60000"/>
              </a:solidFill>
            </a:endParaRPr>
          </a:p>
        </p:txBody>
      </p:sp>
      <p:pic>
        <p:nvPicPr>
          <p:cNvPr id="451588" name="Picture 4" descr="he100_1_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" y="709295"/>
            <a:ext cx="7704443" cy="57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981" y="6488668"/>
            <a:ext cx="76840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Ю. А. Криволапов,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14497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1808</Words>
  <Application>Microsoft Office PowerPoint</Application>
  <PresentationFormat>Экран (4:3)</PresentationFormat>
  <Paragraphs>258</Paragraphs>
  <Slides>41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Базовая</vt:lpstr>
      <vt:lpstr>Классическая лимфома Ходжкина. Клинико-морфологические характеристики</vt:lpstr>
      <vt:lpstr>Презентация PowerPoint</vt:lpstr>
      <vt:lpstr>Лимфома – гетерогенное заболевание</vt:lpstr>
      <vt:lpstr>Презентация PowerPoint</vt:lpstr>
      <vt:lpstr>Презентация PowerPoint</vt:lpstr>
      <vt:lpstr>Презентация PowerPoint</vt:lpstr>
      <vt:lpstr>Клетки  Березовского-Штернберга-Рид</vt:lpstr>
      <vt:lpstr>Классическая лимфома Ходжкина</vt:lpstr>
      <vt:lpstr>Классическая лимфома Ходжкина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Классическая лимфома Ходжкина</vt:lpstr>
      <vt:lpstr>Классическая лимфома Ходжкина, вариант с большим количеством лимфоцитов</vt:lpstr>
      <vt:lpstr>Классическая лимфома Ходжкина, вариант с большим количеством лимфоцитов</vt:lpstr>
      <vt:lpstr>Классическая лимфома Ходжкина, вариант с большим количеством лимфоцитов</vt:lpstr>
      <vt:lpstr>Классическая лимфома Ходжкина, вариант с нодулярным склерозом</vt:lpstr>
      <vt:lpstr>Классическая лимфома Ходжкина, вариант с нодулярным склерозом</vt:lpstr>
      <vt:lpstr>Классическая лимфома Ходжкина, вариант с нодулярным склерозом</vt:lpstr>
      <vt:lpstr>Классическая лимфома Ходжкина, смешанно-клеточный вариант</vt:lpstr>
      <vt:lpstr>Классическая лимфома Ходжкина, смешанно-клеточный вариант</vt:lpstr>
      <vt:lpstr>Классическая лимфома Ходжкина, смешанно-клеточный вариант</vt:lpstr>
      <vt:lpstr>Классическая лимфома Ходжкина, смешанно-клеточный вариант</vt:lpstr>
      <vt:lpstr>Классическая лимфома Ходжкина, смешанно-клеточный вариант</vt:lpstr>
      <vt:lpstr>Классическая лимфома Ходжкина, вариант с истощением лимфоидной ткани</vt:lpstr>
      <vt:lpstr>Классическая лимфома Ходжкина, вариант с истощением лимфоидной ткани</vt:lpstr>
      <vt:lpstr>Классическая лимфома Ходжкина, вариант с истощением лимфоидной ткани</vt:lpstr>
      <vt:lpstr>Лимфома Ходжкина, нодулярный тип лимфоидного преобладания</vt:lpstr>
      <vt:lpstr>Лимфома Ходжкина, нодулярный тип лимфоидного преобладания</vt:lpstr>
      <vt:lpstr>Лимфома Ходжкина, нодулярный тип лимфоидного преобладания</vt:lpstr>
      <vt:lpstr>Презентация PowerPoint</vt:lpstr>
      <vt:lpstr>Лимфома Ходжкина, нодулярный тип лимфоидного преобладания</vt:lpstr>
      <vt:lpstr>Лимфома Ходжкина, нодулярный тип лимфоидного преобладания</vt:lpstr>
      <vt:lpstr>Лимфома Ходжкина, нодулярный тип лимфоидного преобладания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гистологических классификаций лимфомы Ходжкина</dc:title>
  <dc:creator>user</dc:creator>
  <cp:lastModifiedBy>Сатбаева ЭБ</cp:lastModifiedBy>
  <cp:revision>15</cp:revision>
  <dcterms:created xsi:type="dcterms:W3CDTF">2023-06-21T02:10:51Z</dcterms:created>
  <dcterms:modified xsi:type="dcterms:W3CDTF">2023-06-28T18:14:46Z</dcterms:modified>
</cp:coreProperties>
</file>